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  <p:sldMasterId id="2147483736" r:id="rId2"/>
    <p:sldMasterId id="2147484050" r:id="rId3"/>
    <p:sldMasterId id="2147484591" r:id="rId4"/>
  </p:sldMasterIdLst>
  <p:notesMasterIdLst>
    <p:notesMasterId r:id="rId30"/>
  </p:notesMasterIdLst>
  <p:sldIdLst>
    <p:sldId id="444" r:id="rId5"/>
    <p:sldId id="447" r:id="rId6"/>
    <p:sldId id="465" r:id="rId7"/>
    <p:sldId id="466" r:id="rId8"/>
    <p:sldId id="467" r:id="rId9"/>
    <p:sldId id="468" r:id="rId10"/>
    <p:sldId id="469" r:id="rId11"/>
    <p:sldId id="470" r:id="rId12"/>
    <p:sldId id="471" r:id="rId13"/>
    <p:sldId id="472" r:id="rId14"/>
    <p:sldId id="473" r:id="rId15"/>
    <p:sldId id="474" r:id="rId16"/>
    <p:sldId id="475" r:id="rId17"/>
    <p:sldId id="484" r:id="rId18"/>
    <p:sldId id="488" r:id="rId19"/>
    <p:sldId id="476" r:id="rId20"/>
    <p:sldId id="477" r:id="rId21"/>
    <p:sldId id="478" r:id="rId22"/>
    <p:sldId id="479" r:id="rId23"/>
    <p:sldId id="461" r:id="rId24"/>
    <p:sldId id="435" r:id="rId25"/>
    <p:sldId id="481" r:id="rId26"/>
    <p:sldId id="482" r:id="rId27"/>
    <p:sldId id="464" r:id="rId28"/>
    <p:sldId id="456" r:id="rId29"/>
  </p:sldIdLst>
  <p:sldSz cx="9144000" cy="6858000" type="screen4x3"/>
  <p:notesSz cx="6807200" cy="9939338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FFFF"/>
    <a:srgbClr val="FF99FF"/>
    <a:srgbClr val="FFFFCC"/>
    <a:srgbClr val="FFFFFF"/>
    <a:srgbClr val="CCFFCC"/>
    <a:srgbClr val="FF6600"/>
    <a:srgbClr val="66CCFF"/>
    <a:srgbClr val="558ED5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0767" autoAdjust="0"/>
  </p:normalViewPr>
  <p:slideViewPr>
    <p:cSldViewPr>
      <p:cViewPr varScale="1">
        <p:scale>
          <a:sx n="66" d="100"/>
          <a:sy n="66" d="100"/>
        </p:scale>
        <p:origin x="3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13ED0E-D62C-4C02-A69A-2DC222291427}" type="doc">
      <dgm:prSet loTypeId="urn:microsoft.com/office/officeart/2005/8/layout/hChevron3" loCatId="process" qsTypeId="urn:microsoft.com/office/officeart/2005/8/quickstyle/simple4" qsCatId="simple" csTypeId="urn:microsoft.com/office/officeart/2005/8/colors/accent1_5" csCatId="accent1" phldr="1"/>
      <dgm:spPr/>
    </dgm:pt>
    <dgm:pt modelId="{BE5B1EC0-5361-42AE-B73D-9F12DFFCBDD5}">
      <dgm:prSet phldrT="[文字]" custT="1"/>
      <dgm:spPr/>
      <dgm:t>
        <a:bodyPr/>
        <a:lstStyle/>
        <a:p>
          <a:r>
            <a:rPr lang="en-US" altLang="zh-TW" sz="2400" dirty="0" smtClean="0"/>
            <a:t>2-3</a:t>
          </a:r>
          <a:r>
            <a:rPr lang="zh-TW" altLang="en-US" sz="2400" dirty="0" smtClean="0"/>
            <a:t>月</a:t>
          </a:r>
          <a:endParaRPr lang="zh-TW" altLang="en-US" sz="2400" dirty="0"/>
        </a:p>
      </dgm:t>
    </dgm:pt>
    <dgm:pt modelId="{33BDD32D-B291-402F-85C5-105C9AE9ADFD}" type="parTrans" cxnId="{CA2AF9A6-7CB4-441D-AC5C-298C19EC5E2F}">
      <dgm:prSet/>
      <dgm:spPr/>
      <dgm:t>
        <a:bodyPr/>
        <a:lstStyle/>
        <a:p>
          <a:endParaRPr lang="zh-TW" altLang="en-US" sz="1400"/>
        </a:p>
      </dgm:t>
    </dgm:pt>
    <dgm:pt modelId="{1FA71056-95F2-4A1A-8D4F-F6E30537F4F7}" type="sibTrans" cxnId="{CA2AF9A6-7CB4-441D-AC5C-298C19EC5E2F}">
      <dgm:prSet/>
      <dgm:spPr/>
      <dgm:t>
        <a:bodyPr/>
        <a:lstStyle/>
        <a:p>
          <a:endParaRPr lang="zh-TW" altLang="en-US" sz="1400"/>
        </a:p>
      </dgm:t>
    </dgm:pt>
    <dgm:pt modelId="{44E5438E-09F1-414D-9404-9C4DF244B72C}">
      <dgm:prSet phldrT="[文字]" custT="1"/>
      <dgm:spPr/>
      <dgm:t>
        <a:bodyPr/>
        <a:lstStyle/>
        <a:p>
          <a:r>
            <a:rPr lang="en-US" altLang="zh-TW" sz="2400" dirty="0" smtClean="0"/>
            <a:t>4-6</a:t>
          </a:r>
          <a:r>
            <a:rPr lang="zh-TW" altLang="en-US" sz="2400" dirty="0" smtClean="0"/>
            <a:t>月</a:t>
          </a:r>
          <a:endParaRPr lang="zh-TW" altLang="en-US" sz="2400" dirty="0"/>
        </a:p>
      </dgm:t>
    </dgm:pt>
    <dgm:pt modelId="{1F454422-7C49-4968-A4BB-E8398D1D11B2}" type="parTrans" cxnId="{36BD7F00-23E9-4B57-945D-A8C12DFDA79C}">
      <dgm:prSet/>
      <dgm:spPr/>
      <dgm:t>
        <a:bodyPr/>
        <a:lstStyle/>
        <a:p>
          <a:endParaRPr lang="zh-TW" altLang="en-US" sz="1400"/>
        </a:p>
      </dgm:t>
    </dgm:pt>
    <dgm:pt modelId="{E8C33FDB-B188-477A-9B9A-22D0E1050DA5}" type="sibTrans" cxnId="{36BD7F00-23E9-4B57-945D-A8C12DFDA79C}">
      <dgm:prSet/>
      <dgm:spPr/>
      <dgm:t>
        <a:bodyPr/>
        <a:lstStyle/>
        <a:p>
          <a:endParaRPr lang="zh-TW" altLang="en-US" sz="1400"/>
        </a:p>
      </dgm:t>
    </dgm:pt>
    <dgm:pt modelId="{62463144-152F-4633-B999-F45B1ED0E527}">
      <dgm:prSet phldrT="[文字]" custT="1"/>
      <dgm:spPr/>
      <dgm:t>
        <a:bodyPr/>
        <a:lstStyle/>
        <a:p>
          <a:r>
            <a:rPr lang="en-US" altLang="zh-TW" sz="2400" dirty="0" smtClean="0"/>
            <a:t>7-9</a:t>
          </a:r>
          <a:r>
            <a:rPr lang="zh-TW" altLang="en-US" sz="2400" dirty="0" smtClean="0"/>
            <a:t>月</a:t>
          </a:r>
          <a:endParaRPr lang="zh-TW" altLang="en-US" sz="2400" dirty="0"/>
        </a:p>
      </dgm:t>
    </dgm:pt>
    <dgm:pt modelId="{3B7C6E1F-EFF6-4E9A-8DB3-15107DD15F3C}" type="parTrans" cxnId="{CC06358D-E8B3-4116-A0A5-27782E4CDE11}">
      <dgm:prSet/>
      <dgm:spPr/>
      <dgm:t>
        <a:bodyPr/>
        <a:lstStyle/>
        <a:p>
          <a:endParaRPr lang="zh-TW" altLang="en-US" sz="1400"/>
        </a:p>
      </dgm:t>
    </dgm:pt>
    <dgm:pt modelId="{668E84DB-877C-421A-9C61-AE05881650BF}" type="sibTrans" cxnId="{CC06358D-E8B3-4116-A0A5-27782E4CDE11}">
      <dgm:prSet/>
      <dgm:spPr/>
      <dgm:t>
        <a:bodyPr/>
        <a:lstStyle/>
        <a:p>
          <a:endParaRPr lang="zh-TW" altLang="en-US" sz="1400"/>
        </a:p>
      </dgm:t>
    </dgm:pt>
    <dgm:pt modelId="{366AFB2B-16E3-4F56-A504-51420EB4E918}">
      <dgm:prSet phldrT="[文字]" custT="1"/>
      <dgm:spPr/>
      <dgm:t>
        <a:bodyPr/>
        <a:lstStyle/>
        <a:p>
          <a:r>
            <a:rPr lang="en-US" altLang="zh-TW" sz="2400" dirty="0" smtClean="0"/>
            <a:t>10-11</a:t>
          </a:r>
          <a:r>
            <a:rPr lang="zh-TW" altLang="en-US" sz="2400" dirty="0" smtClean="0"/>
            <a:t>月</a:t>
          </a:r>
          <a:endParaRPr lang="zh-TW" altLang="en-US" sz="2400" dirty="0"/>
        </a:p>
      </dgm:t>
    </dgm:pt>
    <dgm:pt modelId="{C47E3CEF-B420-4A25-A30A-319773F48E58}" type="parTrans" cxnId="{259ABBAF-B289-4F05-99FA-39CF5F97858C}">
      <dgm:prSet/>
      <dgm:spPr/>
      <dgm:t>
        <a:bodyPr/>
        <a:lstStyle/>
        <a:p>
          <a:endParaRPr lang="zh-TW" altLang="en-US" sz="1400"/>
        </a:p>
      </dgm:t>
    </dgm:pt>
    <dgm:pt modelId="{DE6C2B60-D09C-422D-BBF2-4F6B935F280B}" type="sibTrans" cxnId="{259ABBAF-B289-4F05-99FA-39CF5F97858C}">
      <dgm:prSet/>
      <dgm:spPr/>
      <dgm:t>
        <a:bodyPr/>
        <a:lstStyle/>
        <a:p>
          <a:endParaRPr lang="zh-TW" altLang="en-US" sz="1400"/>
        </a:p>
      </dgm:t>
    </dgm:pt>
    <dgm:pt modelId="{9FC34541-0701-4CD1-894A-02CE03534D14}" type="pres">
      <dgm:prSet presAssocID="{B913ED0E-D62C-4C02-A69A-2DC222291427}" presName="Name0" presStyleCnt="0">
        <dgm:presLayoutVars>
          <dgm:dir/>
          <dgm:resizeHandles val="exact"/>
        </dgm:presLayoutVars>
      </dgm:prSet>
      <dgm:spPr/>
    </dgm:pt>
    <dgm:pt modelId="{89AD448A-E8FD-4C8D-BE9E-056BE04D1751}" type="pres">
      <dgm:prSet presAssocID="{BE5B1EC0-5361-42AE-B73D-9F12DFFCBDD5}" presName="parTxOnly" presStyleLbl="node1" presStyleIdx="0" presStyleCnt="4" custLinFactNeighborY="-1285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954A4A-A6E6-41AE-8FC6-BD4C398C77F2}" type="pres">
      <dgm:prSet presAssocID="{1FA71056-95F2-4A1A-8D4F-F6E30537F4F7}" presName="parSpace" presStyleCnt="0"/>
      <dgm:spPr/>
    </dgm:pt>
    <dgm:pt modelId="{657D13B3-CC25-43B8-BED3-37BC67FEF3D7}" type="pres">
      <dgm:prSet presAssocID="{44E5438E-09F1-414D-9404-9C4DF244B72C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5B9D431-4E29-4A65-9C36-88A65B6422E4}" type="pres">
      <dgm:prSet presAssocID="{E8C33FDB-B188-477A-9B9A-22D0E1050DA5}" presName="parSpace" presStyleCnt="0"/>
      <dgm:spPr/>
    </dgm:pt>
    <dgm:pt modelId="{E23E1660-284C-4FCC-8BD2-ADBBA715549C}" type="pres">
      <dgm:prSet presAssocID="{62463144-152F-4633-B999-F45B1ED0E527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F4E21E6-B33D-4F1D-A70B-A07075A313A3}" type="pres">
      <dgm:prSet presAssocID="{668E84DB-877C-421A-9C61-AE05881650BF}" presName="parSpace" presStyleCnt="0"/>
      <dgm:spPr/>
    </dgm:pt>
    <dgm:pt modelId="{98D9057E-95AF-4FC1-ABF9-C7BA1A3B332B}" type="pres">
      <dgm:prSet presAssocID="{366AFB2B-16E3-4F56-A504-51420EB4E918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50CDF0D-152D-4B6B-8D66-646A5A884DD8}" type="presOf" srcId="{44E5438E-09F1-414D-9404-9C4DF244B72C}" destId="{657D13B3-CC25-43B8-BED3-37BC67FEF3D7}" srcOrd="0" destOrd="0" presId="urn:microsoft.com/office/officeart/2005/8/layout/hChevron3"/>
    <dgm:cxn modelId="{3EDB1C60-A2DB-4999-8AD6-A1406BCF1B66}" type="presOf" srcId="{62463144-152F-4633-B999-F45B1ED0E527}" destId="{E23E1660-284C-4FCC-8BD2-ADBBA715549C}" srcOrd="0" destOrd="0" presId="urn:microsoft.com/office/officeart/2005/8/layout/hChevron3"/>
    <dgm:cxn modelId="{259ABBAF-B289-4F05-99FA-39CF5F97858C}" srcId="{B913ED0E-D62C-4C02-A69A-2DC222291427}" destId="{366AFB2B-16E3-4F56-A504-51420EB4E918}" srcOrd="3" destOrd="0" parTransId="{C47E3CEF-B420-4A25-A30A-319773F48E58}" sibTransId="{DE6C2B60-D09C-422D-BBF2-4F6B935F280B}"/>
    <dgm:cxn modelId="{36BD7F00-23E9-4B57-945D-A8C12DFDA79C}" srcId="{B913ED0E-D62C-4C02-A69A-2DC222291427}" destId="{44E5438E-09F1-414D-9404-9C4DF244B72C}" srcOrd="1" destOrd="0" parTransId="{1F454422-7C49-4968-A4BB-E8398D1D11B2}" sibTransId="{E8C33FDB-B188-477A-9B9A-22D0E1050DA5}"/>
    <dgm:cxn modelId="{9FEB537F-F05A-4E5C-BB62-67B410776D9B}" type="presOf" srcId="{B913ED0E-D62C-4C02-A69A-2DC222291427}" destId="{9FC34541-0701-4CD1-894A-02CE03534D14}" srcOrd="0" destOrd="0" presId="urn:microsoft.com/office/officeart/2005/8/layout/hChevron3"/>
    <dgm:cxn modelId="{CA2AF9A6-7CB4-441D-AC5C-298C19EC5E2F}" srcId="{B913ED0E-D62C-4C02-A69A-2DC222291427}" destId="{BE5B1EC0-5361-42AE-B73D-9F12DFFCBDD5}" srcOrd="0" destOrd="0" parTransId="{33BDD32D-B291-402F-85C5-105C9AE9ADFD}" sibTransId="{1FA71056-95F2-4A1A-8D4F-F6E30537F4F7}"/>
    <dgm:cxn modelId="{83BD7A97-D40A-4A25-A2EE-24EA8AF54708}" type="presOf" srcId="{BE5B1EC0-5361-42AE-B73D-9F12DFFCBDD5}" destId="{89AD448A-E8FD-4C8D-BE9E-056BE04D1751}" srcOrd="0" destOrd="0" presId="urn:microsoft.com/office/officeart/2005/8/layout/hChevron3"/>
    <dgm:cxn modelId="{CC06358D-E8B3-4116-A0A5-27782E4CDE11}" srcId="{B913ED0E-D62C-4C02-A69A-2DC222291427}" destId="{62463144-152F-4633-B999-F45B1ED0E527}" srcOrd="2" destOrd="0" parTransId="{3B7C6E1F-EFF6-4E9A-8DB3-15107DD15F3C}" sibTransId="{668E84DB-877C-421A-9C61-AE05881650BF}"/>
    <dgm:cxn modelId="{F08B94FF-B418-49C0-9A7C-85477D5865CB}" type="presOf" srcId="{366AFB2B-16E3-4F56-A504-51420EB4E918}" destId="{98D9057E-95AF-4FC1-ABF9-C7BA1A3B332B}" srcOrd="0" destOrd="0" presId="urn:microsoft.com/office/officeart/2005/8/layout/hChevron3"/>
    <dgm:cxn modelId="{FA7A03A4-0651-4DB0-BA08-26A42E056364}" type="presParOf" srcId="{9FC34541-0701-4CD1-894A-02CE03534D14}" destId="{89AD448A-E8FD-4C8D-BE9E-056BE04D1751}" srcOrd="0" destOrd="0" presId="urn:microsoft.com/office/officeart/2005/8/layout/hChevron3"/>
    <dgm:cxn modelId="{30E068CA-000B-4AA9-871E-5F110CF2F62C}" type="presParOf" srcId="{9FC34541-0701-4CD1-894A-02CE03534D14}" destId="{82954A4A-A6E6-41AE-8FC6-BD4C398C77F2}" srcOrd="1" destOrd="0" presId="urn:microsoft.com/office/officeart/2005/8/layout/hChevron3"/>
    <dgm:cxn modelId="{639245FB-77FA-4BC5-832C-F8AB218EF35D}" type="presParOf" srcId="{9FC34541-0701-4CD1-894A-02CE03534D14}" destId="{657D13B3-CC25-43B8-BED3-37BC67FEF3D7}" srcOrd="2" destOrd="0" presId="urn:microsoft.com/office/officeart/2005/8/layout/hChevron3"/>
    <dgm:cxn modelId="{73792B26-4942-4D60-8C06-B9D6D1EA8234}" type="presParOf" srcId="{9FC34541-0701-4CD1-894A-02CE03534D14}" destId="{D5B9D431-4E29-4A65-9C36-88A65B6422E4}" srcOrd="3" destOrd="0" presId="urn:microsoft.com/office/officeart/2005/8/layout/hChevron3"/>
    <dgm:cxn modelId="{BB7461AB-71C0-476D-9C7C-00F2998CF944}" type="presParOf" srcId="{9FC34541-0701-4CD1-894A-02CE03534D14}" destId="{E23E1660-284C-4FCC-8BD2-ADBBA715549C}" srcOrd="4" destOrd="0" presId="urn:microsoft.com/office/officeart/2005/8/layout/hChevron3"/>
    <dgm:cxn modelId="{C5E8428D-9F2A-4831-8717-95EBF6B609E5}" type="presParOf" srcId="{9FC34541-0701-4CD1-894A-02CE03534D14}" destId="{4F4E21E6-B33D-4F1D-A70B-A07075A313A3}" srcOrd="5" destOrd="0" presId="urn:microsoft.com/office/officeart/2005/8/layout/hChevron3"/>
    <dgm:cxn modelId="{3BCFD565-A182-4A14-9881-6A006F497597}" type="presParOf" srcId="{9FC34541-0701-4CD1-894A-02CE03534D14}" destId="{98D9057E-95AF-4FC1-ABF9-C7BA1A3B3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D448A-E8FD-4C8D-BE9E-056BE04D1751}">
      <dsp:nvSpPr>
        <dsp:cNvPr id="0" name=""/>
        <dsp:cNvSpPr/>
      </dsp:nvSpPr>
      <dsp:spPr>
        <a:xfrm>
          <a:off x="2288" y="0"/>
          <a:ext cx="2295858" cy="452034"/>
        </a:xfrm>
        <a:prstGeom prst="homePlat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/>
            <a:t>2-3</a:t>
          </a:r>
          <a:r>
            <a:rPr lang="zh-TW" altLang="en-US" sz="2400" kern="1200" dirty="0" smtClean="0"/>
            <a:t>月</a:t>
          </a:r>
          <a:endParaRPr lang="zh-TW" altLang="en-US" sz="2400" kern="1200" dirty="0"/>
        </a:p>
      </dsp:txBody>
      <dsp:txXfrm>
        <a:off x="2288" y="0"/>
        <a:ext cx="2182850" cy="452034"/>
      </dsp:txXfrm>
    </dsp:sp>
    <dsp:sp modelId="{657D13B3-CC25-43B8-BED3-37BC67FEF3D7}">
      <dsp:nvSpPr>
        <dsp:cNvPr id="0" name=""/>
        <dsp:cNvSpPr/>
      </dsp:nvSpPr>
      <dsp:spPr>
        <a:xfrm>
          <a:off x="1838975" y="0"/>
          <a:ext cx="2295858" cy="452034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/>
            <a:t>4-6</a:t>
          </a:r>
          <a:r>
            <a:rPr lang="zh-TW" altLang="en-US" sz="2400" kern="1200" dirty="0" smtClean="0"/>
            <a:t>月</a:t>
          </a:r>
          <a:endParaRPr lang="zh-TW" altLang="en-US" sz="2400" kern="1200" dirty="0"/>
        </a:p>
      </dsp:txBody>
      <dsp:txXfrm>
        <a:off x="2064992" y="0"/>
        <a:ext cx="1843824" cy="452034"/>
      </dsp:txXfrm>
    </dsp:sp>
    <dsp:sp modelId="{E23E1660-284C-4FCC-8BD2-ADBBA715549C}">
      <dsp:nvSpPr>
        <dsp:cNvPr id="0" name=""/>
        <dsp:cNvSpPr/>
      </dsp:nvSpPr>
      <dsp:spPr>
        <a:xfrm>
          <a:off x="3675662" y="0"/>
          <a:ext cx="2295858" cy="452034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/>
            <a:t>7-9</a:t>
          </a:r>
          <a:r>
            <a:rPr lang="zh-TW" altLang="en-US" sz="2400" kern="1200" dirty="0" smtClean="0"/>
            <a:t>月</a:t>
          </a:r>
          <a:endParaRPr lang="zh-TW" altLang="en-US" sz="2400" kern="1200" dirty="0"/>
        </a:p>
      </dsp:txBody>
      <dsp:txXfrm>
        <a:off x="3901679" y="0"/>
        <a:ext cx="1843824" cy="452034"/>
      </dsp:txXfrm>
    </dsp:sp>
    <dsp:sp modelId="{98D9057E-95AF-4FC1-ABF9-C7BA1A3B332B}">
      <dsp:nvSpPr>
        <dsp:cNvPr id="0" name=""/>
        <dsp:cNvSpPr/>
      </dsp:nvSpPr>
      <dsp:spPr>
        <a:xfrm>
          <a:off x="5512349" y="0"/>
          <a:ext cx="2295858" cy="452034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/>
            <a:t>10-11</a:t>
          </a:r>
          <a:r>
            <a:rPr lang="zh-TW" altLang="en-US" sz="2400" kern="1200" dirty="0" smtClean="0"/>
            <a:t>月</a:t>
          </a:r>
          <a:endParaRPr lang="zh-TW" altLang="en-US" sz="2400" kern="1200" dirty="0"/>
        </a:p>
      </dsp:txBody>
      <dsp:txXfrm>
        <a:off x="5738366" y="0"/>
        <a:ext cx="1843824" cy="452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24E403C-9A84-4A03-ADAF-73A53CE391B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99" tIns="46199" rIns="92399" bIns="46199" numCol="1" anchor="t" anchorCtr="0" compatLnSpc="1">
            <a:prstTxWarp prst="textNoShape">
              <a:avLst/>
            </a:prstTxWarp>
          </a:bodyPr>
          <a:lstStyle>
            <a:lvl1pPr defTabSz="923909" eaLnBrk="1" hangingPunct="1">
              <a:defRPr sz="12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2A5C660-A1FA-4C69-9DCC-0C5DA662E8B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7625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99" tIns="46199" rIns="92399" bIns="46199" numCol="1" anchor="t" anchorCtr="0" compatLnSpc="1">
            <a:prstTxWarp prst="textNoShape">
              <a:avLst/>
            </a:prstTxWarp>
          </a:bodyPr>
          <a:lstStyle>
            <a:lvl1pPr algn="r" defTabSz="923909" eaLnBrk="1" hangingPunct="1">
              <a:defRPr sz="12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70810F53-0136-4047-AEFD-22BF7D7A654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70462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A22DE0A8-6AD4-4DF0-98A5-41D994CB739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21225"/>
            <a:ext cx="4991100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99" tIns="46199" rIns="92399" bIns="461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A08BE9C2-2F2F-43F6-B8A8-E3F9E5AC0EC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99" tIns="46199" rIns="92399" bIns="46199" numCol="1" anchor="b" anchorCtr="0" compatLnSpc="1">
            <a:prstTxWarp prst="textNoShape">
              <a:avLst/>
            </a:prstTxWarp>
          </a:bodyPr>
          <a:lstStyle>
            <a:lvl1pPr defTabSz="923909" eaLnBrk="1" hangingPunct="1">
              <a:defRPr sz="12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E04AFF4B-946F-43E7-BB09-C1FF89A85F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7625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99" tIns="46199" rIns="92399" bIns="46199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5CC90E0E-6B05-4552-B496-9B42CF80211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927998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Arial" pitchFamily="34" charset="0"/>
            </a:endParaRPr>
          </a:p>
        </p:txBody>
      </p:sp>
      <p:sp>
        <p:nvSpPr>
          <p:cNvPr id="880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</a:pPr>
            <a:fld id="{21550EAA-F471-4402-9430-019F1FEF7E37}" type="slidenum">
              <a:rPr lang="en-US" altLang="zh-TW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656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5667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01358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86045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5044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52059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鋁料線邊倉</a:t>
            </a:r>
            <a:endParaRPr lang="en-US" altLang="zh-TW" dirty="0" smtClean="0"/>
          </a:p>
          <a:p>
            <a:r>
              <a:rPr lang="zh-TW" altLang="en-US" dirty="0" smtClean="0"/>
              <a:t>鋁材預熱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鋁錠裁切</a:t>
            </a:r>
            <a:r>
              <a:rPr lang="en-US" altLang="zh-TW" dirty="0" smtClean="0"/>
              <a:t>(</a:t>
            </a:r>
            <a:r>
              <a:rPr lang="zh-TW" altLang="en-US" dirty="0" smtClean="0"/>
              <a:t>熱剪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zh-TW" altLang="en-US" dirty="0" smtClean="0"/>
              <a:t>鋁錠入料</a:t>
            </a:r>
            <a:r>
              <a:rPr lang="en-US" altLang="zh-TW" dirty="0" smtClean="0"/>
              <a:t>(</a:t>
            </a:r>
            <a:r>
              <a:rPr lang="zh-TW" altLang="en-US" dirty="0" smtClean="0"/>
              <a:t>叫錠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zh-TW" altLang="en-US" dirty="0" smtClean="0"/>
              <a:t>鋁擠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拉出滑出台 封冷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裁切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時效爐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不良照片</a:t>
            </a:r>
            <a:r>
              <a:rPr lang="en-US" altLang="zh-TW" dirty="0" smtClean="0"/>
              <a:t>(</a:t>
            </a:r>
            <a:r>
              <a:rPr lang="zh-TW" altLang="en-US" dirty="0" smtClean="0"/>
              <a:t>刮痕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zh-TW" altLang="en-US" dirty="0" smtClean="0"/>
              <a:t>良品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39047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3836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94065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8649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dirty="0" smtClean="0"/>
              <a:t>在模組分析流程中：將</a:t>
            </a:r>
            <a:r>
              <a:rPr lang="zh-TW" altLang="en-US" dirty="0" smtClean="0"/>
              <a:t>擠錠溫度、盛錠筒溫度、擠模溫度、出料溫度、主缸油壓資料</a:t>
            </a:r>
            <a:r>
              <a:rPr lang="zh-TW" altLang="zh-TW" dirty="0" smtClean="0"/>
              <a:t>當作模組的輸入資料，在品質分析流程中，將此資料稱作製程資料，以下則詳述演算法分析的過程。</a:t>
            </a:r>
            <a:endParaRPr lang="en-US" altLang="zh-TW" dirty="0" smtClean="0"/>
          </a:p>
          <a:p>
            <a:endParaRPr lang="zh-TW" altLang="zh-TW" dirty="0" smtClean="0"/>
          </a:p>
          <a:p>
            <a:r>
              <a:rPr lang="zh-TW" altLang="en-US" dirty="0" smtClean="0"/>
              <a:t>自感測器</a:t>
            </a:r>
            <a:r>
              <a:rPr lang="zh-TW" altLang="zh-TW" dirty="0" smtClean="0"/>
              <a:t>取得製程資料後，需要先做資料前處理，有三個步驟：</a:t>
            </a:r>
            <a:r>
              <a:rPr lang="en-US" altLang="zh-TW" dirty="0" smtClean="0"/>
              <a:t>(1)</a:t>
            </a:r>
            <a:r>
              <a:rPr lang="zh-TW" altLang="zh-TW" dirty="0" smtClean="0"/>
              <a:t>資料組織化</a:t>
            </a:r>
            <a:r>
              <a:rPr lang="en-US" altLang="zh-TW" dirty="0" smtClean="0"/>
              <a:t> (2)</a:t>
            </a:r>
            <a:r>
              <a:rPr lang="zh-TW" altLang="zh-TW" dirty="0" smtClean="0"/>
              <a:t>資料清洗</a:t>
            </a:r>
            <a:r>
              <a:rPr lang="en-US" altLang="zh-TW" dirty="0" smtClean="0"/>
              <a:t> (3)</a:t>
            </a:r>
            <a:r>
              <a:rPr lang="zh-TW" altLang="zh-TW" dirty="0" smtClean="0"/>
              <a:t>特徵生成。在資料組織化步驟中，我們將原始製程資料依照</a:t>
            </a:r>
            <a:r>
              <a:rPr lang="zh-TW" altLang="en-US" dirty="0" smtClean="0"/>
              <a:t>擠錠溫度與主缸油壓</a:t>
            </a:r>
            <a:r>
              <a:rPr lang="zh-TW" altLang="zh-TW" dirty="0" smtClean="0"/>
              <a:t>的變化，</a:t>
            </a:r>
            <a:endParaRPr lang="en-US" altLang="zh-TW" dirty="0" smtClean="0"/>
          </a:p>
          <a:p>
            <a:r>
              <a:rPr lang="zh-TW" altLang="zh-TW" dirty="0" smtClean="0"/>
              <a:t>來切</a:t>
            </a:r>
            <a:r>
              <a:rPr lang="zh-TW" altLang="en-US" dirty="0" smtClean="0"/>
              <a:t>分單一鋁錠成品</a:t>
            </a:r>
            <a:r>
              <a:rPr lang="zh-TW" altLang="zh-TW" dirty="0" smtClean="0"/>
              <a:t>的資料。在資料清洗步驟中，為了避免因</a:t>
            </a:r>
            <a:r>
              <a:rPr lang="zh-TW" altLang="en-US" dirty="0" smtClean="0"/>
              <a:t>感測器</a:t>
            </a:r>
            <a:r>
              <a:rPr lang="zh-TW" altLang="zh-TW" dirty="0" smtClean="0"/>
              <a:t>的問題，導致有缺失或是異常的資料產生，所以需要確認資料有無缺漏，並做離群值的判別。在特徵生成的步驟中，</a:t>
            </a:r>
            <a:endParaRPr lang="en-US" altLang="zh-TW" dirty="0" smtClean="0"/>
          </a:p>
          <a:p>
            <a:r>
              <a:rPr lang="zh-TW" altLang="zh-TW" dirty="0" smtClean="0"/>
              <a:t>我們需要找出對於品質預測在製程資料中有代表性變化的參數，所以需要做統計值的計算、標準化與正規化。</a:t>
            </a:r>
            <a:endParaRPr lang="en-US" altLang="zh-TW" dirty="0" smtClean="0"/>
          </a:p>
          <a:p>
            <a:endParaRPr lang="zh-TW" altLang="zh-TW" dirty="0" smtClean="0"/>
          </a:p>
          <a:p>
            <a:r>
              <a:rPr lang="zh-TW" altLang="zh-TW" dirty="0" smtClean="0"/>
              <a:t>在處理完資料後，就能夠以此資料作為模組的輸入資料，做生產品質預測的分析。</a:t>
            </a:r>
            <a:endParaRPr lang="en-US" altLang="zh-TW" dirty="0" smtClean="0"/>
          </a:p>
          <a:p>
            <a:r>
              <a:rPr lang="zh-TW" altLang="zh-TW" dirty="0" smtClean="0"/>
              <a:t>一開始我們將所有的製程資料依</a:t>
            </a:r>
            <a:r>
              <a:rPr lang="en-US" altLang="zh-TW" dirty="0" smtClean="0"/>
              <a:t>80:20</a:t>
            </a:r>
            <a:r>
              <a:rPr lang="zh-TW" altLang="zh-TW" dirty="0" smtClean="0"/>
              <a:t>的比例切</a:t>
            </a:r>
            <a:r>
              <a:rPr lang="zh-TW" altLang="en-US" dirty="0" smtClean="0"/>
              <a:t>分</a:t>
            </a:r>
            <a:r>
              <a:rPr lang="zh-TW" altLang="zh-TW" dirty="0" smtClean="0"/>
              <a:t>訓練與測試資料，並使用多種不同的演算法來作模型的訓練，以</a:t>
            </a:r>
            <a:r>
              <a:rPr lang="en-US" altLang="zh-TW" dirty="0" smtClean="0"/>
              <a:t>F1-score</a:t>
            </a:r>
            <a:r>
              <a:rPr lang="zh-TW" altLang="zh-TW" dirty="0" smtClean="0"/>
              <a:t>、</a:t>
            </a:r>
            <a:r>
              <a:rPr lang="en-US" altLang="zh-TW" dirty="0" smtClean="0"/>
              <a:t>Recall rate</a:t>
            </a:r>
            <a:r>
              <a:rPr lang="zh-TW" altLang="zh-TW" dirty="0" smtClean="0"/>
              <a:t>作為衡量標準，</a:t>
            </a:r>
            <a:endParaRPr lang="en-US" altLang="zh-TW" dirty="0" smtClean="0"/>
          </a:p>
          <a:p>
            <a:r>
              <a:rPr lang="zh-TW" altLang="zh-TW" dirty="0" smtClean="0"/>
              <a:t>以比較何種演算法對於</a:t>
            </a:r>
            <a:r>
              <a:rPr lang="zh-TW" altLang="en-US" dirty="0" smtClean="0"/>
              <a:t>鋁擠製品品質之預測</a:t>
            </a:r>
            <a:r>
              <a:rPr lang="zh-TW" altLang="zh-TW" dirty="0" smtClean="0"/>
              <a:t>為最佳。最後我們得出</a:t>
            </a:r>
            <a:r>
              <a:rPr lang="zh-TW" altLang="zh-TW" strike="sngStrike" dirty="0" smtClean="0"/>
              <a:t>隨機森林</a:t>
            </a:r>
            <a:r>
              <a:rPr lang="zh-TW" altLang="zh-TW" dirty="0" smtClean="0"/>
              <a:t>為最佳，並以此當作最終的模組來做使用。</a:t>
            </a:r>
            <a:endParaRPr lang="en-US" altLang="zh-TW" dirty="0" smtClean="0"/>
          </a:p>
          <a:p>
            <a:endParaRPr lang="zh-TW" altLang="zh-TW" dirty="0" smtClean="0"/>
          </a:p>
          <a:p>
            <a:r>
              <a:rPr lang="zh-TW" altLang="zh-TW" dirty="0" smtClean="0"/>
              <a:t>此模組上線後，則把即時的</a:t>
            </a:r>
            <a:r>
              <a:rPr lang="zh-TW" altLang="en-US" dirty="0" smtClean="0"/>
              <a:t>鋁擠製程感測器資料</a:t>
            </a:r>
            <a:r>
              <a:rPr lang="zh-TW" altLang="zh-TW" dirty="0" smtClean="0"/>
              <a:t>當作輸入資料提供給模組，而其輸出的結果，將會儲存在資料庫中，</a:t>
            </a:r>
            <a:endParaRPr lang="en-US" altLang="zh-TW" dirty="0" smtClean="0"/>
          </a:p>
          <a:p>
            <a:r>
              <a:rPr lang="zh-TW" altLang="zh-TW" dirty="0" smtClean="0"/>
              <a:t>以利前端</a:t>
            </a:r>
            <a:r>
              <a:rPr lang="en-US" altLang="zh-TW" dirty="0" smtClean="0"/>
              <a:t>(</a:t>
            </a:r>
            <a:r>
              <a:rPr lang="zh-TW" altLang="zh-TW" dirty="0" smtClean="0"/>
              <a:t>使用者平台</a:t>
            </a:r>
            <a:r>
              <a:rPr lang="en-US" altLang="zh-TW" dirty="0" smtClean="0"/>
              <a:t>)</a:t>
            </a:r>
            <a:r>
              <a:rPr lang="zh-TW" altLang="zh-TW" dirty="0" smtClean="0"/>
              <a:t>能夠即時地到資料庫中撈取所需要的資料，並在前端頁面上</a:t>
            </a:r>
            <a:r>
              <a:rPr lang="zh-TW" altLang="zh-TW" strike="sngStrike" dirty="0" smtClean="0"/>
              <a:t>提供使用者生產品質異常示警宇生產品質健康分數的功能</a:t>
            </a:r>
            <a:r>
              <a:rPr lang="zh-TW" altLang="zh-TW" dirty="0" smtClean="0"/>
              <a:t>。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31835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77396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1247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9823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4A5FC3-5C93-4DD5-92A7-8E1AD0EF1B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83638" y="6597650"/>
            <a:ext cx="442912" cy="260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algn="r" eaLnBrk="1" hangingPunct="1">
              <a:defRPr/>
            </a:pPr>
            <a:fld id="{04C7A744-5C9D-4E5D-BC66-E4D9B9B97DC3}" type="slidenum">
              <a:rPr kumimoji="0" lang="zh-TW" altLang="zh-TW" sz="1200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kumimoji="0" lang="en-US" altLang="zh-TW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C087C1-9072-4F41-838B-5A2EC3792B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92075"/>
            <a:ext cx="757237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 txBox="1">
            <a:spLocks noGrp="1"/>
          </p:cNvSpPr>
          <p:nvPr>
            <p:ph type="ctrTitle"/>
          </p:nvPr>
        </p:nvSpPr>
        <p:spPr>
          <a:xfrm>
            <a:off x="685807" y="2130433"/>
            <a:ext cx="7772395" cy="14700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Rectangle 3"/>
          <p:cNvSpPr txBox="1">
            <a:spLocks noGrp="1"/>
          </p:cNvSpPr>
          <p:nvPr>
            <p:ph type="subTitle" idx="1"/>
          </p:nvPr>
        </p:nvSpPr>
        <p:spPr>
          <a:xfrm>
            <a:off x="1371609" y="4797436"/>
            <a:ext cx="6400802" cy="841376"/>
          </a:xfrm>
        </p:spPr>
        <p:txBody>
          <a:bodyPr anchorCtr="1"/>
          <a:lstStyle>
            <a:lvl1pPr marL="0" indent="0" algn="ctr">
              <a:buNone/>
              <a:defRPr>
                <a:effectLst>
                  <a:outerShdw dist="38096" dir="2700000">
                    <a:srgbClr val="C0C0C0"/>
                  </a:outerShdw>
                </a:effectLst>
              </a:defRPr>
            </a:lvl1pPr>
          </a:lstStyle>
          <a:p>
            <a:pPr lvl="0"/>
            <a:r>
              <a:rPr lang="zh-TW"/>
              <a:t>按一下以編輯母片副標題樣式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6C69519-1640-4F64-8CD3-7A6844D5E96F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AF9C0BA-2A6A-41AD-89AC-4C519F0D577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221369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57740726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BAD56A-0DD9-4733-BA14-8C0543308EB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83638" y="6597650"/>
            <a:ext cx="442912" cy="260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algn="r" eaLnBrk="1" hangingPunct="1">
              <a:defRPr/>
            </a:pPr>
            <a:fld id="{CC453116-FAA9-4D1C-8C40-A2F3161DE96B}" type="slidenum">
              <a:rPr kumimoji="0" lang="zh-TW" altLang="zh-TW" sz="1400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kumimoji="0" lang="en-US" altLang="zh-TW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E926202-0F14-4D41-B121-33B3786EF2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92075"/>
            <a:ext cx="757237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 txBox="1">
            <a:spLocks noGrp="1"/>
          </p:cNvSpPr>
          <p:nvPr>
            <p:ph type="ctrTitle"/>
          </p:nvPr>
        </p:nvSpPr>
        <p:spPr>
          <a:xfrm>
            <a:off x="685805" y="2130433"/>
            <a:ext cx="7772395" cy="14700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Rectangle 3"/>
          <p:cNvSpPr txBox="1">
            <a:spLocks noGrp="1"/>
          </p:cNvSpPr>
          <p:nvPr>
            <p:ph type="subTitle" idx="1"/>
          </p:nvPr>
        </p:nvSpPr>
        <p:spPr>
          <a:xfrm>
            <a:off x="1371607" y="4797436"/>
            <a:ext cx="6400802" cy="841376"/>
          </a:xfrm>
        </p:spPr>
        <p:txBody>
          <a:bodyPr anchorCtr="1"/>
          <a:lstStyle>
            <a:lvl1pPr marL="0" indent="0" algn="ctr">
              <a:buNone/>
              <a:defRPr>
                <a:effectLst>
                  <a:outerShdw dist="38096" dir="2700000">
                    <a:srgbClr val="C0C0C0"/>
                  </a:outerShdw>
                </a:effectLst>
              </a:defRPr>
            </a:lvl1pPr>
          </a:lstStyle>
          <a:p>
            <a:pPr lvl="0"/>
            <a:r>
              <a:rPr lang="zh-TW"/>
              <a:t>按一下以編輯母片副標題樣式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A8E3F45-7B7E-41B1-AA4F-AACC73264260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D974C98-E152-4D76-8011-DCC04DC7167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076836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 noGrp="1"/>
          </p:cNvSpPr>
          <p:nvPr>
            <p:ph type="title"/>
          </p:nvPr>
        </p:nvSpPr>
        <p:spPr>
          <a:xfrm>
            <a:off x="967069" y="116638"/>
            <a:ext cx="7174521" cy="5332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 txBox="1">
            <a:spLocks noGrp="1"/>
          </p:cNvSpPr>
          <p:nvPr>
            <p:ph idx="1"/>
          </p:nvPr>
        </p:nvSpPr>
        <p:spPr>
          <a:xfrm>
            <a:off x="216771" y="908721"/>
            <a:ext cx="8681168" cy="547679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4D17AE-4FD7-4A34-BC61-C38D580E2149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029123F-0A77-4797-B812-E0C025DBEA0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253404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B5D1487-B240-468F-99DF-795182458383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0E4076E-7840-4EB5-8162-55F36A68CAD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499525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4">
            <a:extLst>
              <a:ext uri="{FF2B5EF4-FFF2-40B4-BE49-F238E27FC236}">
                <a16:creationId xmlns:a16="http://schemas.microsoft.com/office/drawing/2014/main" id="{CDA504FE-3C0D-42D1-8336-693AAE5E573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2613" y="98425"/>
            <a:ext cx="7962900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endParaRPr kumimoji="0" lang="zh-TW" altLang="en-US" sz="3600">
              <a:solidFill>
                <a:srgbClr val="0000FF"/>
              </a:solidFill>
            </a:endParaRP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8855978C-7C65-4FED-8689-481DEB2C7B4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765175"/>
            <a:ext cx="9144000" cy="74613"/>
            <a:chOff x="1881997" y="765179"/>
            <a:chExt cx="6425024" cy="74615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8EB48173-EDE2-48D0-9D16-B5EC095C4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997" y="765179"/>
              <a:ext cx="3076426" cy="7461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lang="en-US" altLang="zh-TW" sz="1800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503E75A1-2D88-4AB9-B9B8-E51B74F8A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8423" y="765179"/>
              <a:ext cx="3348598" cy="74615"/>
            </a:xfrm>
            <a:prstGeom prst="rect">
              <a:avLst/>
            </a:prstGeom>
            <a:gradFill rotWithShape="0">
              <a:gsLst>
                <a:gs pos="0">
                  <a:srgbClr val="0033CC"/>
                </a:gs>
                <a:gs pos="100000">
                  <a:srgbClr val="FFFFFF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lang="en-US" altLang="zh-TW" sz="1800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027069D-2BA0-49BD-89A1-369B43731E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A93349EF-C68C-451C-83EF-92A60F1139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altLang="zh-TW"/>
          </a:p>
        </p:txBody>
      </p:sp>
    </p:spTree>
    <p:extLst>
      <p:ext uri="{BB962C8B-B14F-4D97-AF65-F5344CB8AC3E}">
        <p14:creationId xmlns:p14="http://schemas.microsoft.com/office/powerpoint/2010/main" val="1714966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33790721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6766-F789-4C72-B6B7-A1D8DB264F04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70069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6766-F789-4C72-B6B7-A1D8DB264F04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767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6766-F789-4C72-B6B7-A1D8DB264F04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8098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6766-F789-4C72-B6B7-A1D8DB264F04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651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 noGrp="1"/>
          </p:cNvSpPr>
          <p:nvPr>
            <p:ph type="title"/>
          </p:nvPr>
        </p:nvSpPr>
        <p:spPr>
          <a:xfrm>
            <a:off x="967071" y="116642"/>
            <a:ext cx="7174521" cy="5332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 txBox="1">
            <a:spLocks noGrp="1"/>
          </p:cNvSpPr>
          <p:nvPr>
            <p:ph idx="1"/>
          </p:nvPr>
        </p:nvSpPr>
        <p:spPr>
          <a:xfrm>
            <a:off x="216771" y="908721"/>
            <a:ext cx="8681168" cy="547679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A388647-E21F-4037-9439-FC24D447B83B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CC6B5A2-8044-4653-9BEE-F817E7E020C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374433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6766-F789-4C72-B6B7-A1D8DB264F04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075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6766-F789-4C72-B6B7-A1D8DB264F04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210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6766-F789-4C72-B6B7-A1D8DB264F04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8883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6766-F789-4C72-B6B7-A1D8DB264F04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2507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6766-F789-4C72-B6B7-A1D8DB264F04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3618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6766-F789-4C72-B6B7-A1D8DB264F04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4496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6766-F789-4C72-B6B7-A1D8DB264F04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57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FA69674-439F-4F2D-9FA6-C4E45887E5E3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60DE414-AE8F-4FEE-8B8A-85A865E0D779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955312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4">
            <a:extLst>
              <a:ext uri="{FF2B5EF4-FFF2-40B4-BE49-F238E27FC236}">
                <a16:creationId xmlns:a16="http://schemas.microsoft.com/office/drawing/2014/main" id="{D0111F99-905E-4B2B-8DE9-DEE629261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2613" y="98425"/>
            <a:ext cx="7962900" cy="596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endParaRPr kumimoji="0" lang="zh-TW" altLang="en-US" sz="3277">
              <a:solidFill>
                <a:srgbClr val="0000FF"/>
              </a:solidFill>
            </a:endParaRP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87AFECA3-8825-421E-AAE6-75D3A433314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765175"/>
            <a:ext cx="9144000" cy="74613"/>
            <a:chOff x="1881997" y="765179"/>
            <a:chExt cx="6425024" cy="74615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DFA1897E-A922-48EF-A015-7BFDD8AE6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997" y="765179"/>
              <a:ext cx="3076426" cy="7461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lang="en-US" altLang="zh-TW" sz="1639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E8494CE9-90C6-4069-AF56-5F376B862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8423" y="765179"/>
              <a:ext cx="3348598" cy="74615"/>
            </a:xfrm>
            <a:prstGeom prst="rect">
              <a:avLst/>
            </a:prstGeom>
            <a:gradFill rotWithShape="0">
              <a:gsLst>
                <a:gs pos="0">
                  <a:srgbClr val="0033CC"/>
                </a:gs>
                <a:gs pos="100000">
                  <a:srgbClr val="FFFFFF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lang="en-US" altLang="zh-TW" sz="1639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B14C58C-7002-4C9E-8942-A0271AEFB3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DAE02C6-8F18-447B-8799-66B4F06498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altLang="zh-TW"/>
          </a:p>
        </p:txBody>
      </p:sp>
    </p:spTree>
    <p:extLst>
      <p:ext uri="{BB962C8B-B14F-4D97-AF65-F5344CB8AC3E}">
        <p14:creationId xmlns:p14="http://schemas.microsoft.com/office/powerpoint/2010/main" val="761441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13870043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F72FDE-5FBE-462F-AF63-76730E5EFB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83638" y="6597650"/>
            <a:ext cx="442912" cy="260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algn="r" eaLnBrk="1" hangingPunct="1">
              <a:defRPr/>
            </a:pPr>
            <a:fld id="{CF9D93C7-BCB0-49BB-A37C-C6A2B295B812}" type="slidenum">
              <a:rPr kumimoji="0" lang="zh-TW" altLang="zh-TW" sz="1200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kumimoji="0" lang="en-US" altLang="zh-TW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C4D5441-E47C-459F-978B-8570295E8E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92075"/>
            <a:ext cx="757237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 txBox="1">
            <a:spLocks noGrp="1"/>
          </p:cNvSpPr>
          <p:nvPr>
            <p:ph type="ctrTitle"/>
          </p:nvPr>
        </p:nvSpPr>
        <p:spPr>
          <a:xfrm>
            <a:off x="685807" y="2130433"/>
            <a:ext cx="7772395" cy="14700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Rectangle 3"/>
          <p:cNvSpPr txBox="1">
            <a:spLocks noGrp="1"/>
          </p:cNvSpPr>
          <p:nvPr>
            <p:ph type="subTitle" idx="1"/>
          </p:nvPr>
        </p:nvSpPr>
        <p:spPr>
          <a:xfrm>
            <a:off x="1371609" y="4797436"/>
            <a:ext cx="6400802" cy="841376"/>
          </a:xfrm>
        </p:spPr>
        <p:txBody>
          <a:bodyPr anchorCtr="1"/>
          <a:lstStyle>
            <a:lvl1pPr marL="0" indent="0" algn="ctr">
              <a:buNone/>
              <a:defRPr>
                <a:effectLst>
                  <a:outerShdw dist="38096" dir="2700000">
                    <a:srgbClr val="C0C0C0"/>
                  </a:outerShdw>
                </a:effectLst>
              </a:defRPr>
            </a:lvl1pPr>
          </a:lstStyle>
          <a:p>
            <a:pPr lvl="0"/>
            <a:r>
              <a:rPr lang="zh-TW"/>
              <a:t>按一下以編輯母片副標題樣式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70D693C-FF98-4B7D-8B49-4BA3FD5F961D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1EC8BFB-3A74-4E79-99FA-AC0638F485B5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071719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 noGrp="1"/>
          </p:cNvSpPr>
          <p:nvPr>
            <p:ph type="title"/>
          </p:nvPr>
        </p:nvSpPr>
        <p:spPr>
          <a:xfrm>
            <a:off x="967071" y="116642"/>
            <a:ext cx="7174521" cy="5332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 txBox="1">
            <a:spLocks noGrp="1"/>
          </p:cNvSpPr>
          <p:nvPr>
            <p:ph idx="1"/>
          </p:nvPr>
        </p:nvSpPr>
        <p:spPr>
          <a:xfrm>
            <a:off x="216771" y="908721"/>
            <a:ext cx="8681168" cy="547679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BAE2A90-69B0-4D60-BE06-BC64FCE89513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5AE2A6B-1CD0-4C73-BEDD-0C7EE2195E7F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517339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40BF0E5-AD08-43E8-B35D-8F94A63DFB66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6D4EE44-DBEF-48D0-B419-BFE12BBA3D2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442928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4">
            <a:extLst>
              <a:ext uri="{FF2B5EF4-FFF2-40B4-BE49-F238E27FC236}">
                <a16:creationId xmlns:a16="http://schemas.microsoft.com/office/drawing/2014/main" id="{F21873C2-BD73-4F56-B0F2-FFF5D0D62F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2613" y="98425"/>
            <a:ext cx="7962900" cy="596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endParaRPr kumimoji="0" lang="zh-TW" altLang="en-US" sz="3277">
              <a:solidFill>
                <a:srgbClr val="0000FF"/>
              </a:solidFill>
            </a:endParaRP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351B7275-E202-4FCD-BADD-52605A5CBFC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765175"/>
            <a:ext cx="9144000" cy="74613"/>
            <a:chOff x="1881997" y="765179"/>
            <a:chExt cx="6425024" cy="74615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AE9C90DB-79E3-4D43-B828-B7AE99C40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997" y="765179"/>
              <a:ext cx="3076426" cy="7461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lang="en-US" altLang="zh-TW" sz="1639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F30C1129-8904-4F27-A6DB-42B541DE7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8423" y="765179"/>
              <a:ext cx="3348598" cy="74615"/>
            </a:xfrm>
            <a:prstGeom prst="rect">
              <a:avLst/>
            </a:prstGeom>
            <a:gradFill rotWithShape="0">
              <a:gsLst>
                <a:gs pos="0">
                  <a:srgbClr val="0033CC"/>
                </a:gs>
                <a:gs pos="100000">
                  <a:srgbClr val="FFFFFF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lang="en-US" altLang="zh-TW" sz="1639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B157C6A-13C9-4A56-B5C3-96EBCE3E5E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3EEB0D6-E52A-4BFA-92DF-95CD3B36A4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altLang="zh-TW"/>
          </a:p>
        </p:txBody>
      </p:sp>
    </p:spTree>
    <p:extLst>
      <p:ext uri="{BB962C8B-B14F-4D97-AF65-F5344CB8AC3E}">
        <p14:creationId xmlns:p14="http://schemas.microsoft.com/office/powerpoint/2010/main" val="967948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CEEBCB5-4E78-4644-9480-C84085CFF8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788" y="115888"/>
            <a:ext cx="7175500" cy="533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/>
          <a:lstStyle/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C995951D-90CD-4BB3-8B4A-2F68A9267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231775" y="908050"/>
            <a:ext cx="868045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TW"/>
              <a:t>按一下以編輯母片</a:t>
            </a:r>
          </a:p>
          <a:p>
            <a:pPr lvl="1"/>
            <a:r>
              <a:rPr lang="zh-TW" altLang="zh-TW"/>
              <a:t>第二層</a:t>
            </a:r>
          </a:p>
          <a:p>
            <a:pPr lvl="2"/>
            <a:r>
              <a:rPr lang="zh-TW" altLang="zh-TW"/>
              <a:t>第三層</a:t>
            </a:r>
          </a:p>
          <a:p>
            <a:pPr lvl="3"/>
            <a:r>
              <a:rPr lang="zh-TW" altLang="zh-TW"/>
              <a:t>第四層</a:t>
            </a:r>
          </a:p>
          <a:p>
            <a:pPr lvl="4"/>
            <a:r>
              <a:rPr lang="zh-TW" altLang="zh-TW"/>
              <a:t>第五層</a:t>
            </a:r>
          </a:p>
        </p:txBody>
      </p:sp>
      <p:grpSp>
        <p:nvGrpSpPr>
          <p:cNvPr id="2052" name="Group 3">
            <a:extLst>
              <a:ext uri="{FF2B5EF4-FFF2-40B4-BE49-F238E27FC236}">
                <a16:creationId xmlns:a16="http://schemas.microsoft.com/office/drawing/2014/main" id="{D2451875-62A0-435A-8968-DAD398633463}"/>
              </a:ext>
            </a:extLst>
          </p:cNvPr>
          <p:cNvGrpSpPr>
            <a:grpSpLocks/>
          </p:cNvGrpSpPr>
          <p:nvPr/>
        </p:nvGrpSpPr>
        <p:grpSpPr bwMode="auto">
          <a:xfrm>
            <a:off x="1541463" y="692150"/>
            <a:ext cx="6019800" cy="74613"/>
            <a:chOff x="1693605" y="765179"/>
            <a:chExt cx="6613416" cy="74615"/>
          </a:xfrm>
        </p:grpSpPr>
        <p:sp>
          <p:nvSpPr>
            <p:cNvPr id="2060" name="Rectangle 4">
              <a:extLst>
                <a:ext uri="{FF2B5EF4-FFF2-40B4-BE49-F238E27FC236}">
                  <a16:creationId xmlns:a16="http://schemas.microsoft.com/office/drawing/2014/main" id="{3ED359E5-0C3D-4E33-A6BB-ACF564A6A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3605" y="765179"/>
              <a:ext cx="3264851" cy="7461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kumimoji="0" lang="en-US" altLang="zh-TW" sz="1639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2061" name="Rectangle 5">
              <a:extLst>
                <a:ext uri="{FF2B5EF4-FFF2-40B4-BE49-F238E27FC236}">
                  <a16:creationId xmlns:a16="http://schemas.microsoft.com/office/drawing/2014/main" id="{40F3AC08-1560-49EC-A261-2A0C00A6B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8456" y="765179"/>
              <a:ext cx="3348565" cy="74615"/>
            </a:xfrm>
            <a:prstGeom prst="rect">
              <a:avLst/>
            </a:prstGeom>
            <a:gradFill rotWithShape="0">
              <a:gsLst>
                <a:gs pos="0">
                  <a:srgbClr val="0033CC"/>
                </a:gs>
                <a:gs pos="100000">
                  <a:srgbClr val="FFFFFF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kumimoji="0" lang="en-US" altLang="zh-TW" sz="1639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7" name="Rectangle 4">
            <a:extLst>
              <a:ext uri="{FF2B5EF4-FFF2-40B4-BE49-F238E27FC236}">
                <a16:creationId xmlns:a16="http://schemas.microsoft.com/office/drawing/2014/main" id="{73A0EA57-3F72-46D5-9156-9E01F6EF354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-4763" y="6453188"/>
            <a:ext cx="1757363" cy="377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83247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1639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ea typeface="標楷體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16D0A0B-E5D1-4FAF-A757-6AD515BDBCB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217863" y="6453188"/>
            <a:ext cx="2671762" cy="377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/>
          <a:lstStyle>
            <a:lvl1pPr marL="0" marR="0" lvl="0" indent="0" algn="ctr" defTabSz="83247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1639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ea typeface="標楷體"/>
              </a:defRPr>
            </a:lvl1pPr>
          </a:lstStyle>
          <a:p>
            <a:pPr>
              <a:defRPr/>
            </a:pPr>
            <a:endParaRPr/>
          </a:p>
        </p:txBody>
      </p:sp>
      <p:grpSp>
        <p:nvGrpSpPr>
          <p:cNvPr id="2055" name="Group 19">
            <a:extLst>
              <a:ext uri="{FF2B5EF4-FFF2-40B4-BE49-F238E27FC236}">
                <a16:creationId xmlns:a16="http://schemas.microsoft.com/office/drawing/2014/main" id="{7A8761E4-165E-44A9-9ABF-F8D0E5E17579}"/>
              </a:ext>
            </a:extLst>
          </p:cNvPr>
          <p:cNvGrpSpPr>
            <a:grpSpLocks/>
          </p:cNvGrpSpPr>
          <p:nvPr/>
        </p:nvGrpSpPr>
        <p:grpSpPr bwMode="auto">
          <a:xfrm>
            <a:off x="85725" y="88900"/>
            <a:ext cx="433388" cy="379413"/>
            <a:chOff x="93661" y="88897"/>
            <a:chExt cx="476219" cy="379037"/>
          </a:xfrm>
        </p:grpSpPr>
        <p:sp>
          <p:nvSpPr>
            <p:cNvPr id="2058" name="Freeform 20">
              <a:extLst>
                <a:ext uri="{FF2B5EF4-FFF2-40B4-BE49-F238E27FC236}">
                  <a16:creationId xmlns:a16="http://schemas.microsoft.com/office/drawing/2014/main" id="{1E437B49-EF7A-4FCD-9F21-57273331C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1" y="88897"/>
              <a:ext cx="352367" cy="377451"/>
            </a:xfrm>
            <a:custGeom>
              <a:avLst/>
              <a:gdLst>
                <a:gd name="T0" fmla="*/ 2147483647 w 229"/>
                <a:gd name="T1" fmla="*/ 0 h 284"/>
                <a:gd name="T2" fmla="*/ 2147483647 w 229"/>
                <a:gd name="T3" fmla="*/ 2147483647 h 284"/>
                <a:gd name="T4" fmla="*/ 2147483647 w 229"/>
                <a:gd name="T5" fmla="*/ 2147483647 h 284"/>
                <a:gd name="T6" fmla="*/ 0 w 229"/>
                <a:gd name="T7" fmla="*/ 2147483647 h 284"/>
                <a:gd name="T8" fmla="*/ 2147483647 w 229"/>
                <a:gd name="T9" fmla="*/ 0 h 284"/>
                <a:gd name="T10" fmla="*/ 2147483647 w 229"/>
                <a:gd name="T11" fmla="*/ 2147483647 h 284"/>
                <a:gd name="T12" fmla="*/ 0 w 229"/>
                <a:gd name="T13" fmla="*/ 2147483647 h 284"/>
                <a:gd name="T14" fmla="*/ 2147483647 w 229"/>
                <a:gd name="T15" fmla="*/ 2147483647 h 284"/>
                <a:gd name="T16" fmla="*/ 2147483647 w 229"/>
                <a:gd name="T17" fmla="*/ 2147483647 h 284"/>
                <a:gd name="T18" fmla="*/ 2147483647 w 229"/>
                <a:gd name="T19" fmla="*/ 2147483647 h 284"/>
                <a:gd name="T20" fmla="*/ 2147483647 w 229"/>
                <a:gd name="T21" fmla="*/ 2147483647 h 284"/>
                <a:gd name="T22" fmla="*/ 2147483647 w 229"/>
                <a:gd name="T23" fmla="*/ 2147483647 h 284"/>
                <a:gd name="T24" fmla="*/ 2147483647 w 229"/>
                <a:gd name="T25" fmla="*/ 2147483647 h 284"/>
                <a:gd name="T26" fmla="*/ 2147483647 w 229"/>
                <a:gd name="T27" fmla="*/ 2147483647 h 284"/>
                <a:gd name="T28" fmla="*/ 2147483647 w 229"/>
                <a:gd name="T29" fmla="*/ 2147483647 h 284"/>
                <a:gd name="T30" fmla="*/ 2147483647 w 229"/>
                <a:gd name="T31" fmla="*/ 2147483647 h 284"/>
                <a:gd name="T32" fmla="*/ 2147483647 w 229"/>
                <a:gd name="T33" fmla="*/ 2147483647 h 284"/>
                <a:gd name="T34" fmla="*/ 2147483647 w 229"/>
                <a:gd name="T35" fmla="*/ 2147483647 h 284"/>
                <a:gd name="T36" fmla="*/ 2147483647 w 229"/>
                <a:gd name="T37" fmla="*/ 2147483647 h 284"/>
                <a:gd name="T38" fmla="*/ 2147483647 w 229"/>
                <a:gd name="T39" fmla="*/ 2147483647 h 284"/>
                <a:gd name="T40" fmla="*/ 2147483647 w 229"/>
                <a:gd name="T41" fmla="*/ 2147483647 h 284"/>
                <a:gd name="T42" fmla="*/ 2147483647 w 229"/>
                <a:gd name="T43" fmla="*/ 2147483647 h 284"/>
                <a:gd name="T44" fmla="*/ 2147483647 w 229"/>
                <a:gd name="T45" fmla="*/ 2147483647 h 284"/>
                <a:gd name="T46" fmla="*/ 2147483647 w 229"/>
                <a:gd name="T47" fmla="*/ 2147483647 h 284"/>
                <a:gd name="T48" fmla="*/ 2147483647 w 229"/>
                <a:gd name="T49" fmla="*/ 2147483647 h 284"/>
                <a:gd name="T50" fmla="*/ 2147483647 w 229"/>
                <a:gd name="T51" fmla="*/ 0 h 284"/>
                <a:gd name="T52" fmla="*/ 17694720 60000 65536"/>
                <a:gd name="T53" fmla="*/ 0 60000 65536"/>
                <a:gd name="T54" fmla="*/ 5898240 60000 65536"/>
                <a:gd name="T55" fmla="*/ 1179648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29"/>
                <a:gd name="T79" fmla="*/ 0 h 284"/>
                <a:gd name="T80" fmla="*/ 229 w 229"/>
                <a:gd name="T81" fmla="*/ 284 h 28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29" h="284">
                  <a:moveTo>
                    <a:pt x="228" y="0"/>
                  </a:moveTo>
                  <a:lnTo>
                    <a:pt x="76" y="1"/>
                  </a:lnTo>
                  <a:lnTo>
                    <a:pt x="0" y="140"/>
                  </a:lnTo>
                  <a:lnTo>
                    <a:pt x="75" y="283"/>
                  </a:lnTo>
                  <a:lnTo>
                    <a:pt x="75" y="263"/>
                  </a:lnTo>
                  <a:lnTo>
                    <a:pt x="77" y="249"/>
                  </a:lnTo>
                  <a:lnTo>
                    <a:pt x="79" y="228"/>
                  </a:lnTo>
                  <a:lnTo>
                    <a:pt x="83" y="209"/>
                  </a:lnTo>
                  <a:lnTo>
                    <a:pt x="84" y="204"/>
                  </a:lnTo>
                  <a:lnTo>
                    <a:pt x="88" y="191"/>
                  </a:lnTo>
                  <a:lnTo>
                    <a:pt x="92" y="178"/>
                  </a:lnTo>
                  <a:lnTo>
                    <a:pt x="95" y="170"/>
                  </a:lnTo>
                  <a:lnTo>
                    <a:pt x="99" y="161"/>
                  </a:lnTo>
                  <a:lnTo>
                    <a:pt x="98" y="164"/>
                  </a:lnTo>
                  <a:lnTo>
                    <a:pt x="102" y="155"/>
                  </a:lnTo>
                  <a:lnTo>
                    <a:pt x="106" y="144"/>
                  </a:lnTo>
                  <a:lnTo>
                    <a:pt x="116" y="124"/>
                  </a:lnTo>
                  <a:lnTo>
                    <a:pt x="131" y="100"/>
                  </a:lnTo>
                  <a:lnTo>
                    <a:pt x="149" y="76"/>
                  </a:lnTo>
                  <a:lnTo>
                    <a:pt x="175" y="46"/>
                  </a:lnTo>
                  <a:lnTo>
                    <a:pt x="195" y="28"/>
                  </a:lnTo>
                  <a:lnTo>
                    <a:pt x="228" y="0"/>
                  </a:lnTo>
                </a:path>
              </a:pathLst>
            </a:custGeom>
            <a:no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TW" altLang="en-US" sz="1639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059" name="Freeform 21">
              <a:extLst>
                <a:ext uri="{FF2B5EF4-FFF2-40B4-BE49-F238E27FC236}">
                  <a16:creationId xmlns:a16="http://schemas.microsoft.com/office/drawing/2014/main" id="{FB6856B8-450E-43E7-AED7-07F573D77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10" y="88897"/>
              <a:ext cx="273870" cy="379037"/>
            </a:xfrm>
            <a:custGeom>
              <a:avLst/>
              <a:gdLst>
                <a:gd name="T0" fmla="*/ 2147483647 w 176"/>
                <a:gd name="T1" fmla="*/ 0 h 286"/>
                <a:gd name="T2" fmla="*/ 2147483647 w 176"/>
                <a:gd name="T3" fmla="*/ 2147483647 h 286"/>
                <a:gd name="T4" fmla="*/ 2147483647 w 176"/>
                <a:gd name="T5" fmla="*/ 2147483647 h 286"/>
                <a:gd name="T6" fmla="*/ 0 w 176"/>
                <a:gd name="T7" fmla="*/ 2147483647 h 286"/>
                <a:gd name="T8" fmla="*/ 2147483647 w 176"/>
                <a:gd name="T9" fmla="*/ 2147483647 h 286"/>
                <a:gd name="T10" fmla="*/ 2147483647 w 176"/>
                <a:gd name="T11" fmla="*/ 2147483647 h 286"/>
                <a:gd name="T12" fmla="*/ 2147483647 w 176"/>
                <a:gd name="T13" fmla="*/ 0 h 286"/>
                <a:gd name="T14" fmla="*/ 2147483647 w 176"/>
                <a:gd name="T15" fmla="*/ 2147483647 h 286"/>
                <a:gd name="T16" fmla="*/ 2147483647 w 176"/>
                <a:gd name="T17" fmla="*/ 2147483647 h 286"/>
                <a:gd name="T18" fmla="*/ 2147483647 w 176"/>
                <a:gd name="T19" fmla="*/ 2147483647 h 286"/>
                <a:gd name="T20" fmla="*/ 2147483647 w 176"/>
                <a:gd name="T21" fmla="*/ 2147483647 h 286"/>
                <a:gd name="T22" fmla="*/ 2147483647 w 176"/>
                <a:gd name="T23" fmla="*/ 2147483647 h 286"/>
                <a:gd name="T24" fmla="*/ 2147483647 w 176"/>
                <a:gd name="T25" fmla="*/ 2147483647 h 286"/>
                <a:gd name="T26" fmla="*/ 2147483647 w 176"/>
                <a:gd name="T27" fmla="*/ 2147483647 h 286"/>
                <a:gd name="T28" fmla="*/ 2147483647 w 176"/>
                <a:gd name="T29" fmla="*/ 2147483647 h 286"/>
                <a:gd name="T30" fmla="*/ 2147483647 w 176"/>
                <a:gd name="T31" fmla="*/ 2147483647 h 286"/>
                <a:gd name="T32" fmla="*/ 2147483647 w 176"/>
                <a:gd name="T33" fmla="*/ 2147483647 h 286"/>
                <a:gd name="T34" fmla="*/ 2147483647 w 176"/>
                <a:gd name="T35" fmla="*/ 2147483647 h 286"/>
                <a:gd name="T36" fmla="*/ 2147483647 w 176"/>
                <a:gd name="T37" fmla="*/ 2147483647 h 286"/>
                <a:gd name="T38" fmla="*/ 0 w 176"/>
                <a:gd name="T39" fmla="*/ 2147483647 h 286"/>
                <a:gd name="T40" fmla="*/ 0 w 176"/>
                <a:gd name="T41" fmla="*/ 2147483647 h 286"/>
                <a:gd name="T42" fmla="*/ 2147483647 w 176"/>
                <a:gd name="T43" fmla="*/ 2147483647 h 286"/>
                <a:gd name="T44" fmla="*/ 17694720 60000 65536"/>
                <a:gd name="T45" fmla="*/ 0 60000 65536"/>
                <a:gd name="T46" fmla="*/ 5898240 60000 65536"/>
                <a:gd name="T47" fmla="*/ 1179648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6"/>
                <a:gd name="T67" fmla="*/ 0 h 286"/>
                <a:gd name="T68" fmla="*/ 176 w 176"/>
                <a:gd name="T69" fmla="*/ 286 h 28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6" h="286">
                  <a:moveTo>
                    <a:pt x="96" y="285"/>
                  </a:moveTo>
                  <a:lnTo>
                    <a:pt x="175" y="143"/>
                  </a:lnTo>
                  <a:lnTo>
                    <a:pt x="97" y="0"/>
                  </a:lnTo>
                  <a:lnTo>
                    <a:pt x="89" y="11"/>
                  </a:lnTo>
                  <a:lnTo>
                    <a:pt x="76" y="30"/>
                  </a:lnTo>
                  <a:lnTo>
                    <a:pt x="65" y="49"/>
                  </a:lnTo>
                  <a:lnTo>
                    <a:pt x="57" y="65"/>
                  </a:lnTo>
                  <a:lnTo>
                    <a:pt x="46" y="84"/>
                  </a:lnTo>
                  <a:lnTo>
                    <a:pt x="35" y="106"/>
                  </a:lnTo>
                  <a:lnTo>
                    <a:pt x="25" y="128"/>
                  </a:lnTo>
                  <a:lnTo>
                    <a:pt x="15" y="156"/>
                  </a:lnTo>
                  <a:lnTo>
                    <a:pt x="7" y="184"/>
                  </a:lnTo>
                  <a:lnTo>
                    <a:pt x="4" y="205"/>
                  </a:lnTo>
                  <a:lnTo>
                    <a:pt x="1" y="221"/>
                  </a:lnTo>
                  <a:lnTo>
                    <a:pt x="1" y="239"/>
                  </a:lnTo>
                  <a:lnTo>
                    <a:pt x="0" y="264"/>
                  </a:lnTo>
                  <a:lnTo>
                    <a:pt x="0" y="285"/>
                  </a:lnTo>
                  <a:lnTo>
                    <a:pt x="96" y="285"/>
                  </a:lnTo>
                </a:path>
              </a:pathLst>
            </a:custGeom>
            <a:no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TW" altLang="en-US" sz="1639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15" name="投影片編號版面配置區 3">
            <a:extLst>
              <a:ext uri="{FF2B5EF4-FFF2-40B4-BE49-F238E27FC236}">
                <a16:creationId xmlns:a16="http://schemas.microsoft.com/office/drawing/2014/main" id="{301073CE-572E-4BD2-A849-3109337098B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83638" y="6597650"/>
            <a:ext cx="442912" cy="260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algn="r" eaLnBrk="1" hangingPunct="1">
              <a:defRPr/>
            </a:pPr>
            <a:fld id="{7137EE13-4641-4006-8BC0-39E27212F200}" type="slidenum">
              <a:rPr kumimoji="0" lang="zh-TW" altLang="zh-TW" sz="1200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kumimoji="0" lang="en-US" altLang="zh-TW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578" r:id="rId3"/>
    <p:sldLayoutId id="2147484579" r:id="rId4"/>
    <p:sldLayoutId id="2147484580" r:id="rId5"/>
  </p:sldLayoutIdLst>
  <p:transition spd="slow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TW" sz="2900" b="1">
          <a:solidFill>
            <a:srgbClr val="333399"/>
          </a:solidFill>
          <a:effectLst>
            <a:outerShdw dist="38096" dir="2700000">
              <a:srgbClr val="C0C0C0"/>
            </a:outerShdw>
          </a:effectLst>
          <a:latin typeface="Arial"/>
          <a:ea typeface="標楷體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900" b="1">
          <a:solidFill>
            <a:srgbClr val="333399"/>
          </a:solidFill>
          <a:latin typeface="Arial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900" b="1">
          <a:solidFill>
            <a:srgbClr val="333399"/>
          </a:solidFill>
          <a:latin typeface="Arial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900" b="1">
          <a:solidFill>
            <a:srgbClr val="333399"/>
          </a:solidFill>
          <a:latin typeface="Arial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900" b="1">
          <a:solidFill>
            <a:srgbClr val="333399"/>
          </a:solidFill>
          <a:latin typeface="Arial" charset="0"/>
          <a:ea typeface="標楷體" pitchFamily="65" charset="-120"/>
        </a:defRPr>
      </a:lvl5pPr>
      <a:lvl6pPr marL="416235" algn="ctr" rtl="0" eaLnBrk="0" fontAlgn="base" hangingPunct="0">
        <a:spcBef>
          <a:spcPct val="0"/>
        </a:spcBef>
        <a:spcAft>
          <a:spcPct val="0"/>
        </a:spcAft>
        <a:defRPr sz="2913" b="1">
          <a:solidFill>
            <a:srgbClr val="333399"/>
          </a:solidFill>
          <a:latin typeface="Arial" charset="0"/>
          <a:ea typeface="標楷體" pitchFamily="65" charset="-120"/>
        </a:defRPr>
      </a:lvl6pPr>
      <a:lvl7pPr marL="832470" algn="ctr" rtl="0" eaLnBrk="0" fontAlgn="base" hangingPunct="0">
        <a:spcBef>
          <a:spcPct val="0"/>
        </a:spcBef>
        <a:spcAft>
          <a:spcPct val="0"/>
        </a:spcAft>
        <a:defRPr sz="2913" b="1">
          <a:solidFill>
            <a:srgbClr val="333399"/>
          </a:solidFill>
          <a:latin typeface="Arial" charset="0"/>
          <a:ea typeface="標楷體" pitchFamily="65" charset="-120"/>
        </a:defRPr>
      </a:lvl7pPr>
      <a:lvl8pPr marL="1248705" algn="ctr" rtl="0" eaLnBrk="0" fontAlgn="base" hangingPunct="0">
        <a:spcBef>
          <a:spcPct val="0"/>
        </a:spcBef>
        <a:spcAft>
          <a:spcPct val="0"/>
        </a:spcAft>
        <a:defRPr sz="2913" b="1">
          <a:solidFill>
            <a:srgbClr val="333399"/>
          </a:solidFill>
          <a:latin typeface="Arial" charset="0"/>
          <a:ea typeface="標楷體" pitchFamily="65" charset="-120"/>
        </a:defRPr>
      </a:lvl8pPr>
      <a:lvl9pPr marL="1664940" algn="ctr" rtl="0" eaLnBrk="0" fontAlgn="base" hangingPunct="0">
        <a:spcBef>
          <a:spcPct val="0"/>
        </a:spcBef>
        <a:spcAft>
          <a:spcPct val="0"/>
        </a:spcAft>
        <a:defRPr sz="2913" b="1">
          <a:solidFill>
            <a:srgbClr val="333399"/>
          </a:solidFill>
          <a:latin typeface="Arial" charset="0"/>
          <a:ea typeface="標楷體" pitchFamily="65" charset="-120"/>
        </a:defRPr>
      </a:lvl9pPr>
    </p:titleStyle>
    <p:bodyStyle>
      <a:lvl1pPr marL="415925" indent="-415925" algn="l" rtl="0" eaLnBrk="0" fontAlgn="base" hangingPunct="0">
        <a:lnSpc>
          <a:spcPct val="130000"/>
        </a:lnSpc>
        <a:spcBef>
          <a:spcPct val="0"/>
        </a:spcBef>
        <a:spcAft>
          <a:spcPts val="63"/>
        </a:spcAft>
        <a:buSzPct val="100000"/>
        <a:buFont typeface="標楷體" panose="03000509000000000000" pitchFamily="65" charset="-120"/>
        <a:buAutoNum type="ea1JpnKorPeriod"/>
        <a:tabLst>
          <a:tab pos="623888" algn="l"/>
        </a:tabLst>
        <a:defRPr lang="zh-TW" sz="2100" b="1" kern="1200">
          <a:solidFill>
            <a:srgbClr val="333399"/>
          </a:solidFill>
          <a:latin typeface="Arial"/>
          <a:ea typeface="標楷體" pitchFamily="65"/>
        </a:defRPr>
      </a:lvl1pPr>
      <a:lvl2pPr marL="676275" lvl="1" indent="-258763" algn="l" rtl="0" eaLnBrk="0" fontAlgn="base" hangingPunct="0">
        <a:spcBef>
          <a:spcPts val="450"/>
        </a:spcBef>
        <a:spcAft>
          <a:spcPct val="0"/>
        </a:spcAft>
        <a:buSzPct val="100000"/>
        <a:buChar char="–"/>
        <a:defRPr lang="zh-TW" sz="2000">
          <a:solidFill>
            <a:srgbClr val="000000"/>
          </a:solidFill>
          <a:latin typeface="Arial"/>
          <a:ea typeface="標楷體"/>
        </a:defRPr>
      </a:lvl2pPr>
      <a:lvl3pPr marL="1039813" lvl="2" indent="-207963" algn="l" rtl="0" eaLnBrk="0" fontAlgn="base" hangingPunct="0">
        <a:spcBef>
          <a:spcPts val="550"/>
        </a:spcBef>
        <a:spcAft>
          <a:spcPct val="0"/>
        </a:spcAft>
        <a:buSzPct val="100000"/>
        <a:buChar char="•"/>
        <a:defRPr lang="zh-TW" sz="2100">
          <a:solidFill>
            <a:srgbClr val="000000"/>
          </a:solidFill>
          <a:latin typeface="Arial"/>
          <a:ea typeface="標楷體"/>
        </a:defRPr>
      </a:lvl3pPr>
      <a:lvl4pPr marL="1455738" lvl="3" indent="-207963" algn="l" rtl="0" eaLnBrk="0" fontAlgn="base" hangingPunct="0">
        <a:spcBef>
          <a:spcPts val="450"/>
        </a:spcBef>
        <a:spcAft>
          <a:spcPct val="0"/>
        </a:spcAft>
        <a:buSzPct val="100000"/>
        <a:buChar char="–"/>
        <a:defRPr lang="zh-TW">
          <a:solidFill>
            <a:srgbClr val="000000"/>
          </a:solidFill>
          <a:latin typeface="Arial"/>
          <a:ea typeface="標楷體"/>
        </a:defRPr>
      </a:lvl4pPr>
      <a:lvl5pPr marL="1871663" lvl="4" indent="-207963" algn="l" rtl="0" eaLnBrk="0" fontAlgn="base" hangingPunct="0">
        <a:spcBef>
          <a:spcPts val="450"/>
        </a:spcBef>
        <a:spcAft>
          <a:spcPct val="0"/>
        </a:spcAft>
        <a:buSzPct val="100000"/>
        <a:buChar char="»"/>
        <a:defRPr lang="zh-TW">
          <a:solidFill>
            <a:srgbClr val="000000"/>
          </a:solidFill>
          <a:latin typeface="Arial"/>
          <a:ea typeface="標楷體"/>
        </a:defRPr>
      </a:lvl5pPr>
      <a:lvl6pPr marL="2289292" indent="-208117" algn="l" rtl="0" eaLnBrk="0" fontAlgn="base" hangingPunct="0">
        <a:spcBef>
          <a:spcPts val="455"/>
        </a:spcBef>
        <a:spcAft>
          <a:spcPct val="0"/>
        </a:spcAft>
        <a:buSzPct val="100000"/>
        <a:buChar char="»"/>
        <a:defRPr lang="zh-TW" sz="1821">
          <a:solidFill>
            <a:srgbClr val="000000"/>
          </a:solidFill>
          <a:latin typeface="Arial"/>
          <a:ea typeface="標楷體"/>
        </a:defRPr>
      </a:lvl6pPr>
      <a:lvl7pPr marL="2705527" indent="-208117" algn="l" rtl="0" eaLnBrk="0" fontAlgn="base" hangingPunct="0">
        <a:spcBef>
          <a:spcPts val="455"/>
        </a:spcBef>
        <a:spcAft>
          <a:spcPct val="0"/>
        </a:spcAft>
        <a:buSzPct val="100000"/>
        <a:buChar char="»"/>
        <a:defRPr lang="zh-TW" sz="1821">
          <a:solidFill>
            <a:srgbClr val="000000"/>
          </a:solidFill>
          <a:latin typeface="Arial"/>
          <a:ea typeface="標楷體"/>
        </a:defRPr>
      </a:lvl7pPr>
      <a:lvl8pPr marL="3121762" indent="-208117" algn="l" rtl="0" eaLnBrk="0" fontAlgn="base" hangingPunct="0">
        <a:spcBef>
          <a:spcPts val="455"/>
        </a:spcBef>
        <a:spcAft>
          <a:spcPct val="0"/>
        </a:spcAft>
        <a:buSzPct val="100000"/>
        <a:buChar char="»"/>
        <a:defRPr lang="zh-TW" sz="1821">
          <a:solidFill>
            <a:srgbClr val="000000"/>
          </a:solidFill>
          <a:latin typeface="Arial"/>
          <a:ea typeface="標楷體"/>
        </a:defRPr>
      </a:lvl8pPr>
      <a:lvl9pPr marL="3537996" indent="-208117" algn="l" rtl="0" eaLnBrk="0" fontAlgn="base" hangingPunct="0">
        <a:spcBef>
          <a:spcPts val="455"/>
        </a:spcBef>
        <a:spcAft>
          <a:spcPct val="0"/>
        </a:spcAft>
        <a:buSzPct val="100000"/>
        <a:buChar char="»"/>
        <a:defRPr lang="zh-TW" sz="1821">
          <a:solidFill>
            <a:srgbClr val="000000"/>
          </a:solidFill>
          <a:latin typeface="Arial"/>
          <a:ea typeface="標楷體"/>
        </a:defRPr>
      </a:lvl9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944C408-08AD-45E3-B1FC-26D7D08C69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788" y="115888"/>
            <a:ext cx="7175500" cy="533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/>
          <a:lstStyle/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3B807D2-450B-412B-86CF-83F8ACB3B986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231775" y="908050"/>
            <a:ext cx="868045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TW"/>
              <a:t>按一下以編輯母片</a:t>
            </a:r>
          </a:p>
          <a:p>
            <a:pPr lvl="1"/>
            <a:r>
              <a:rPr lang="zh-TW" altLang="zh-TW"/>
              <a:t>第二層</a:t>
            </a:r>
          </a:p>
          <a:p>
            <a:pPr lvl="2"/>
            <a:r>
              <a:rPr lang="zh-TW" altLang="zh-TW"/>
              <a:t>第三層</a:t>
            </a:r>
          </a:p>
          <a:p>
            <a:pPr lvl="3"/>
            <a:r>
              <a:rPr lang="zh-TW" altLang="zh-TW"/>
              <a:t>第四層</a:t>
            </a:r>
          </a:p>
          <a:p>
            <a:pPr lvl="4"/>
            <a:r>
              <a:rPr lang="zh-TW" altLang="zh-TW"/>
              <a:t>第五層</a:t>
            </a:r>
          </a:p>
        </p:txBody>
      </p:sp>
      <p:grpSp>
        <p:nvGrpSpPr>
          <p:cNvPr id="3076" name="Group 3">
            <a:extLst>
              <a:ext uri="{FF2B5EF4-FFF2-40B4-BE49-F238E27FC236}">
                <a16:creationId xmlns:a16="http://schemas.microsoft.com/office/drawing/2014/main" id="{6238E518-98ED-4245-8599-CBE1F28E32F9}"/>
              </a:ext>
            </a:extLst>
          </p:cNvPr>
          <p:cNvGrpSpPr>
            <a:grpSpLocks/>
          </p:cNvGrpSpPr>
          <p:nvPr/>
        </p:nvGrpSpPr>
        <p:grpSpPr bwMode="auto">
          <a:xfrm>
            <a:off x="1541463" y="692150"/>
            <a:ext cx="6019800" cy="74613"/>
            <a:chOff x="1693605" y="765179"/>
            <a:chExt cx="6613416" cy="74615"/>
          </a:xfrm>
        </p:grpSpPr>
        <p:sp>
          <p:nvSpPr>
            <p:cNvPr id="2060" name="Rectangle 4">
              <a:extLst>
                <a:ext uri="{FF2B5EF4-FFF2-40B4-BE49-F238E27FC236}">
                  <a16:creationId xmlns:a16="http://schemas.microsoft.com/office/drawing/2014/main" id="{E2D87997-DF77-4E46-9A56-709EB58AD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3605" y="765179"/>
              <a:ext cx="3264851" cy="7461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kumimoji="0" lang="en-US" altLang="zh-TW" sz="1639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2061" name="Rectangle 5">
              <a:extLst>
                <a:ext uri="{FF2B5EF4-FFF2-40B4-BE49-F238E27FC236}">
                  <a16:creationId xmlns:a16="http://schemas.microsoft.com/office/drawing/2014/main" id="{C679A4FD-484B-46A3-809C-CCC057E6E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8456" y="765179"/>
              <a:ext cx="3348565" cy="74615"/>
            </a:xfrm>
            <a:prstGeom prst="rect">
              <a:avLst/>
            </a:prstGeom>
            <a:gradFill rotWithShape="0">
              <a:gsLst>
                <a:gs pos="0">
                  <a:srgbClr val="0033CC"/>
                </a:gs>
                <a:gs pos="100000">
                  <a:srgbClr val="FFFFFF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kumimoji="0" lang="en-US" altLang="zh-TW" sz="1639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7" name="Rectangle 4">
            <a:extLst>
              <a:ext uri="{FF2B5EF4-FFF2-40B4-BE49-F238E27FC236}">
                <a16:creationId xmlns:a16="http://schemas.microsoft.com/office/drawing/2014/main" id="{431A091C-35EF-4F4A-BFC2-2EB63059E11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-4763" y="6453188"/>
            <a:ext cx="1757363" cy="377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83247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1639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ea typeface="標楷體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180A017-0D80-47B2-89E4-33B1501A7E6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217863" y="6453188"/>
            <a:ext cx="2671762" cy="377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/>
          <a:lstStyle>
            <a:lvl1pPr marL="0" marR="0" lvl="0" indent="0" algn="ctr" defTabSz="83247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1639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ea typeface="標楷體"/>
              </a:defRPr>
            </a:lvl1pPr>
          </a:lstStyle>
          <a:p>
            <a:pPr>
              <a:defRPr/>
            </a:pPr>
            <a:endParaRPr/>
          </a:p>
        </p:txBody>
      </p:sp>
      <p:grpSp>
        <p:nvGrpSpPr>
          <p:cNvPr id="3079" name="Group 19">
            <a:extLst>
              <a:ext uri="{FF2B5EF4-FFF2-40B4-BE49-F238E27FC236}">
                <a16:creationId xmlns:a16="http://schemas.microsoft.com/office/drawing/2014/main" id="{61A44478-4AA4-4741-9BE3-9FD33AC5A577}"/>
              </a:ext>
            </a:extLst>
          </p:cNvPr>
          <p:cNvGrpSpPr>
            <a:grpSpLocks/>
          </p:cNvGrpSpPr>
          <p:nvPr/>
        </p:nvGrpSpPr>
        <p:grpSpPr bwMode="auto">
          <a:xfrm>
            <a:off x="85725" y="88900"/>
            <a:ext cx="433388" cy="379413"/>
            <a:chOff x="93661" y="88897"/>
            <a:chExt cx="476219" cy="379037"/>
          </a:xfrm>
        </p:grpSpPr>
        <p:sp>
          <p:nvSpPr>
            <p:cNvPr id="2058" name="Freeform 20">
              <a:extLst>
                <a:ext uri="{FF2B5EF4-FFF2-40B4-BE49-F238E27FC236}">
                  <a16:creationId xmlns:a16="http://schemas.microsoft.com/office/drawing/2014/main" id="{17AD2866-89ED-44EF-97F9-AD2A15A9D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1" y="88897"/>
              <a:ext cx="352367" cy="377451"/>
            </a:xfrm>
            <a:custGeom>
              <a:avLst/>
              <a:gdLst>
                <a:gd name="T0" fmla="*/ 2147483647 w 229"/>
                <a:gd name="T1" fmla="*/ 0 h 284"/>
                <a:gd name="T2" fmla="*/ 2147483647 w 229"/>
                <a:gd name="T3" fmla="*/ 2147483647 h 284"/>
                <a:gd name="T4" fmla="*/ 2147483647 w 229"/>
                <a:gd name="T5" fmla="*/ 2147483647 h 284"/>
                <a:gd name="T6" fmla="*/ 0 w 229"/>
                <a:gd name="T7" fmla="*/ 2147483647 h 284"/>
                <a:gd name="T8" fmla="*/ 2147483647 w 229"/>
                <a:gd name="T9" fmla="*/ 0 h 284"/>
                <a:gd name="T10" fmla="*/ 2147483647 w 229"/>
                <a:gd name="T11" fmla="*/ 2147483647 h 284"/>
                <a:gd name="T12" fmla="*/ 0 w 229"/>
                <a:gd name="T13" fmla="*/ 2147483647 h 284"/>
                <a:gd name="T14" fmla="*/ 2147483647 w 229"/>
                <a:gd name="T15" fmla="*/ 2147483647 h 284"/>
                <a:gd name="T16" fmla="*/ 2147483647 w 229"/>
                <a:gd name="T17" fmla="*/ 2147483647 h 284"/>
                <a:gd name="T18" fmla="*/ 2147483647 w 229"/>
                <a:gd name="T19" fmla="*/ 2147483647 h 284"/>
                <a:gd name="T20" fmla="*/ 2147483647 w 229"/>
                <a:gd name="T21" fmla="*/ 2147483647 h 284"/>
                <a:gd name="T22" fmla="*/ 2147483647 w 229"/>
                <a:gd name="T23" fmla="*/ 2147483647 h 284"/>
                <a:gd name="T24" fmla="*/ 2147483647 w 229"/>
                <a:gd name="T25" fmla="*/ 2147483647 h 284"/>
                <a:gd name="T26" fmla="*/ 2147483647 w 229"/>
                <a:gd name="T27" fmla="*/ 2147483647 h 284"/>
                <a:gd name="T28" fmla="*/ 2147483647 w 229"/>
                <a:gd name="T29" fmla="*/ 2147483647 h 284"/>
                <a:gd name="T30" fmla="*/ 2147483647 w 229"/>
                <a:gd name="T31" fmla="*/ 2147483647 h 284"/>
                <a:gd name="T32" fmla="*/ 2147483647 w 229"/>
                <a:gd name="T33" fmla="*/ 2147483647 h 284"/>
                <a:gd name="T34" fmla="*/ 2147483647 w 229"/>
                <a:gd name="T35" fmla="*/ 2147483647 h 284"/>
                <a:gd name="T36" fmla="*/ 2147483647 w 229"/>
                <a:gd name="T37" fmla="*/ 2147483647 h 284"/>
                <a:gd name="T38" fmla="*/ 2147483647 w 229"/>
                <a:gd name="T39" fmla="*/ 2147483647 h 284"/>
                <a:gd name="T40" fmla="*/ 2147483647 w 229"/>
                <a:gd name="T41" fmla="*/ 2147483647 h 284"/>
                <a:gd name="T42" fmla="*/ 2147483647 w 229"/>
                <a:gd name="T43" fmla="*/ 2147483647 h 284"/>
                <a:gd name="T44" fmla="*/ 2147483647 w 229"/>
                <a:gd name="T45" fmla="*/ 2147483647 h 284"/>
                <a:gd name="T46" fmla="*/ 2147483647 w 229"/>
                <a:gd name="T47" fmla="*/ 2147483647 h 284"/>
                <a:gd name="T48" fmla="*/ 2147483647 w 229"/>
                <a:gd name="T49" fmla="*/ 2147483647 h 284"/>
                <a:gd name="T50" fmla="*/ 2147483647 w 229"/>
                <a:gd name="T51" fmla="*/ 0 h 284"/>
                <a:gd name="T52" fmla="*/ 17694720 60000 65536"/>
                <a:gd name="T53" fmla="*/ 0 60000 65536"/>
                <a:gd name="T54" fmla="*/ 5898240 60000 65536"/>
                <a:gd name="T55" fmla="*/ 1179648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29"/>
                <a:gd name="T79" fmla="*/ 0 h 284"/>
                <a:gd name="T80" fmla="*/ 229 w 229"/>
                <a:gd name="T81" fmla="*/ 284 h 28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29" h="284">
                  <a:moveTo>
                    <a:pt x="228" y="0"/>
                  </a:moveTo>
                  <a:lnTo>
                    <a:pt x="76" y="1"/>
                  </a:lnTo>
                  <a:lnTo>
                    <a:pt x="0" y="140"/>
                  </a:lnTo>
                  <a:lnTo>
                    <a:pt x="75" y="283"/>
                  </a:lnTo>
                  <a:lnTo>
                    <a:pt x="75" y="263"/>
                  </a:lnTo>
                  <a:lnTo>
                    <a:pt x="77" y="249"/>
                  </a:lnTo>
                  <a:lnTo>
                    <a:pt x="79" y="228"/>
                  </a:lnTo>
                  <a:lnTo>
                    <a:pt x="83" y="209"/>
                  </a:lnTo>
                  <a:lnTo>
                    <a:pt x="84" y="204"/>
                  </a:lnTo>
                  <a:lnTo>
                    <a:pt x="88" y="191"/>
                  </a:lnTo>
                  <a:lnTo>
                    <a:pt x="92" y="178"/>
                  </a:lnTo>
                  <a:lnTo>
                    <a:pt x="95" y="170"/>
                  </a:lnTo>
                  <a:lnTo>
                    <a:pt x="99" y="161"/>
                  </a:lnTo>
                  <a:lnTo>
                    <a:pt x="98" y="164"/>
                  </a:lnTo>
                  <a:lnTo>
                    <a:pt x="102" y="155"/>
                  </a:lnTo>
                  <a:lnTo>
                    <a:pt x="106" y="144"/>
                  </a:lnTo>
                  <a:lnTo>
                    <a:pt x="116" y="124"/>
                  </a:lnTo>
                  <a:lnTo>
                    <a:pt x="131" y="100"/>
                  </a:lnTo>
                  <a:lnTo>
                    <a:pt x="149" y="76"/>
                  </a:lnTo>
                  <a:lnTo>
                    <a:pt x="175" y="46"/>
                  </a:lnTo>
                  <a:lnTo>
                    <a:pt x="195" y="28"/>
                  </a:lnTo>
                  <a:lnTo>
                    <a:pt x="228" y="0"/>
                  </a:lnTo>
                </a:path>
              </a:pathLst>
            </a:custGeom>
            <a:no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TW" altLang="en-US" sz="1639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059" name="Freeform 21">
              <a:extLst>
                <a:ext uri="{FF2B5EF4-FFF2-40B4-BE49-F238E27FC236}">
                  <a16:creationId xmlns:a16="http://schemas.microsoft.com/office/drawing/2014/main" id="{6341BDE9-49BE-4AAD-9BA0-0C66750D7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10" y="88897"/>
              <a:ext cx="273870" cy="379037"/>
            </a:xfrm>
            <a:custGeom>
              <a:avLst/>
              <a:gdLst>
                <a:gd name="T0" fmla="*/ 2147483647 w 176"/>
                <a:gd name="T1" fmla="*/ 0 h 286"/>
                <a:gd name="T2" fmla="*/ 2147483647 w 176"/>
                <a:gd name="T3" fmla="*/ 2147483647 h 286"/>
                <a:gd name="T4" fmla="*/ 2147483647 w 176"/>
                <a:gd name="T5" fmla="*/ 2147483647 h 286"/>
                <a:gd name="T6" fmla="*/ 0 w 176"/>
                <a:gd name="T7" fmla="*/ 2147483647 h 286"/>
                <a:gd name="T8" fmla="*/ 2147483647 w 176"/>
                <a:gd name="T9" fmla="*/ 2147483647 h 286"/>
                <a:gd name="T10" fmla="*/ 2147483647 w 176"/>
                <a:gd name="T11" fmla="*/ 2147483647 h 286"/>
                <a:gd name="T12" fmla="*/ 2147483647 w 176"/>
                <a:gd name="T13" fmla="*/ 0 h 286"/>
                <a:gd name="T14" fmla="*/ 2147483647 w 176"/>
                <a:gd name="T15" fmla="*/ 2147483647 h 286"/>
                <a:gd name="T16" fmla="*/ 2147483647 w 176"/>
                <a:gd name="T17" fmla="*/ 2147483647 h 286"/>
                <a:gd name="T18" fmla="*/ 2147483647 w 176"/>
                <a:gd name="T19" fmla="*/ 2147483647 h 286"/>
                <a:gd name="T20" fmla="*/ 2147483647 w 176"/>
                <a:gd name="T21" fmla="*/ 2147483647 h 286"/>
                <a:gd name="T22" fmla="*/ 2147483647 w 176"/>
                <a:gd name="T23" fmla="*/ 2147483647 h 286"/>
                <a:gd name="T24" fmla="*/ 2147483647 w 176"/>
                <a:gd name="T25" fmla="*/ 2147483647 h 286"/>
                <a:gd name="T26" fmla="*/ 2147483647 w 176"/>
                <a:gd name="T27" fmla="*/ 2147483647 h 286"/>
                <a:gd name="T28" fmla="*/ 2147483647 w 176"/>
                <a:gd name="T29" fmla="*/ 2147483647 h 286"/>
                <a:gd name="T30" fmla="*/ 2147483647 w 176"/>
                <a:gd name="T31" fmla="*/ 2147483647 h 286"/>
                <a:gd name="T32" fmla="*/ 2147483647 w 176"/>
                <a:gd name="T33" fmla="*/ 2147483647 h 286"/>
                <a:gd name="T34" fmla="*/ 2147483647 w 176"/>
                <a:gd name="T35" fmla="*/ 2147483647 h 286"/>
                <a:gd name="T36" fmla="*/ 2147483647 w 176"/>
                <a:gd name="T37" fmla="*/ 2147483647 h 286"/>
                <a:gd name="T38" fmla="*/ 0 w 176"/>
                <a:gd name="T39" fmla="*/ 2147483647 h 286"/>
                <a:gd name="T40" fmla="*/ 0 w 176"/>
                <a:gd name="T41" fmla="*/ 2147483647 h 286"/>
                <a:gd name="T42" fmla="*/ 2147483647 w 176"/>
                <a:gd name="T43" fmla="*/ 2147483647 h 286"/>
                <a:gd name="T44" fmla="*/ 17694720 60000 65536"/>
                <a:gd name="T45" fmla="*/ 0 60000 65536"/>
                <a:gd name="T46" fmla="*/ 5898240 60000 65536"/>
                <a:gd name="T47" fmla="*/ 1179648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6"/>
                <a:gd name="T67" fmla="*/ 0 h 286"/>
                <a:gd name="T68" fmla="*/ 176 w 176"/>
                <a:gd name="T69" fmla="*/ 286 h 28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6" h="286">
                  <a:moveTo>
                    <a:pt x="96" y="285"/>
                  </a:moveTo>
                  <a:lnTo>
                    <a:pt x="175" y="143"/>
                  </a:lnTo>
                  <a:lnTo>
                    <a:pt x="97" y="0"/>
                  </a:lnTo>
                  <a:lnTo>
                    <a:pt x="89" y="11"/>
                  </a:lnTo>
                  <a:lnTo>
                    <a:pt x="76" y="30"/>
                  </a:lnTo>
                  <a:lnTo>
                    <a:pt x="65" y="49"/>
                  </a:lnTo>
                  <a:lnTo>
                    <a:pt x="57" y="65"/>
                  </a:lnTo>
                  <a:lnTo>
                    <a:pt x="46" y="84"/>
                  </a:lnTo>
                  <a:lnTo>
                    <a:pt x="35" y="106"/>
                  </a:lnTo>
                  <a:lnTo>
                    <a:pt x="25" y="128"/>
                  </a:lnTo>
                  <a:lnTo>
                    <a:pt x="15" y="156"/>
                  </a:lnTo>
                  <a:lnTo>
                    <a:pt x="7" y="184"/>
                  </a:lnTo>
                  <a:lnTo>
                    <a:pt x="4" y="205"/>
                  </a:lnTo>
                  <a:lnTo>
                    <a:pt x="1" y="221"/>
                  </a:lnTo>
                  <a:lnTo>
                    <a:pt x="1" y="239"/>
                  </a:lnTo>
                  <a:lnTo>
                    <a:pt x="0" y="264"/>
                  </a:lnTo>
                  <a:lnTo>
                    <a:pt x="0" y="285"/>
                  </a:lnTo>
                  <a:lnTo>
                    <a:pt x="96" y="285"/>
                  </a:lnTo>
                </a:path>
              </a:pathLst>
            </a:custGeom>
            <a:no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TW" altLang="en-US" sz="1639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15" name="投影片編號版面配置區 3">
            <a:extLst>
              <a:ext uri="{FF2B5EF4-FFF2-40B4-BE49-F238E27FC236}">
                <a16:creationId xmlns:a16="http://schemas.microsoft.com/office/drawing/2014/main" id="{1D7536D5-25D1-497E-BC48-9E60E56FE0E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83638" y="6597650"/>
            <a:ext cx="442912" cy="260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algn="r" eaLnBrk="1" hangingPunct="1">
              <a:defRPr/>
            </a:pPr>
            <a:fld id="{7B749C96-E81C-4FB4-AB9C-556304DF2B34}" type="slidenum">
              <a:rPr kumimoji="0" lang="zh-TW" altLang="zh-TW" sz="1200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kumimoji="0" lang="en-US" altLang="zh-TW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1" r:id="rId1"/>
    <p:sldLayoutId id="2147484582" r:id="rId2"/>
    <p:sldLayoutId id="2147484583" r:id="rId3"/>
    <p:sldLayoutId id="2147484584" r:id="rId4"/>
    <p:sldLayoutId id="2147484585" r:id="rId5"/>
  </p:sldLayoutIdLst>
  <p:transition spd="slow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TW" sz="2900" b="1">
          <a:solidFill>
            <a:srgbClr val="333399"/>
          </a:solidFill>
          <a:effectLst>
            <a:outerShdw dist="38096" dir="2700000">
              <a:srgbClr val="C0C0C0"/>
            </a:outerShdw>
          </a:effectLst>
          <a:latin typeface="Arial"/>
          <a:ea typeface="標楷體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900" b="1">
          <a:solidFill>
            <a:srgbClr val="333399"/>
          </a:solidFill>
          <a:latin typeface="Arial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900" b="1">
          <a:solidFill>
            <a:srgbClr val="333399"/>
          </a:solidFill>
          <a:latin typeface="Arial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900" b="1">
          <a:solidFill>
            <a:srgbClr val="333399"/>
          </a:solidFill>
          <a:latin typeface="Arial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900" b="1">
          <a:solidFill>
            <a:srgbClr val="333399"/>
          </a:solidFill>
          <a:latin typeface="Arial" charset="0"/>
          <a:ea typeface="標楷體" pitchFamily="65" charset="-120"/>
        </a:defRPr>
      </a:lvl5pPr>
      <a:lvl6pPr marL="416235" algn="ctr" rtl="0" eaLnBrk="0" fontAlgn="base" hangingPunct="0">
        <a:spcBef>
          <a:spcPct val="0"/>
        </a:spcBef>
        <a:spcAft>
          <a:spcPct val="0"/>
        </a:spcAft>
        <a:defRPr sz="2913" b="1">
          <a:solidFill>
            <a:srgbClr val="333399"/>
          </a:solidFill>
          <a:latin typeface="Arial" charset="0"/>
          <a:ea typeface="標楷體" pitchFamily="65" charset="-120"/>
        </a:defRPr>
      </a:lvl6pPr>
      <a:lvl7pPr marL="832470" algn="ctr" rtl="0" eaLnBrk="0" fontAlgn="base" hangingPunct="0">
        <a:spcBef>
          <a:spcPct val="0"/>
        </a:spcBef>
        <a:spcAft>
          <a:spcPct val="0"/>
        </a:spcAft>
        <a:defRPr sz="2913" b="1">
          <a:solidFill>
            <a:srgbClr val="333399"/>
          </a:solidFill>
          <a:latin typeface="Arial" charset="0"/>
          <a:ea typeface="標楷體" pitchFamily="65" charset="-120"/>
        </a:defRPr>
      </a:lvl7pPr>
      <a:lvl8pPr marL="1248705" algn="ctr" rtl="0" eaLnBrk="0" fontAlgn="base" hangingPunct="0">
        <a:spcBef>
          <a:spcPct val="0"/>
        </a:spcBef>
        <a:spcAft>
          <a:spcPct val="0"/>
        </a:spcAft>
        <a:defRPr sz="2913" b="1">
          <a:solidFill>
            <a:srgbClr val="333399"/>
          </a:solidFill>
          <a:latin typeface="Arial" charset="0"/>
          <a:ea typeface="標楷體" pitchFamily="65" charset="-120"/>
        </a:defRPr>
      </a:lvl8pPr>
      <a:lvl9pPr marL="1664940" algn="ctr" rtl="0" eaLnBrk="0" fontAlgn="base" hangingPunct="0">
        <a:spcBef>
          <a:spcPct val="0"/>
        </a:spcBef>
        <a:spcAft>
          <a:spcPct val="0"/>
        </a:spcAft>
        <a:defRPr sz="2913" b="1">
          <a:solidFill>
            <a:srgbClr val="333399"/>
          </a:solidFill>
          <a:latin typeface="Arial" charset="0"/>
          <a:ea typeface="標楷體" pitchFamily="65" charset="-120"/>
        </a:defRPr>
      </a:lvl9pPr>
    </p:titleStyle>
    <p:bodyStyle>
      <a:lvl1pPr marL="415925" indent="-415925" algn="l" rtl="0" eaLnBrk="0" fontAlgn="base" hangingPunct="0">
        <a:lnSpc>
          <a:spcPct val="130000"/>
        </a:lnSpc>
        <a:spcBef>
          <a:spcPct val="0"/>
        </a:spcBef>
        <a:spcAft>
          <a:spcPts val="63"/>
        </a:spcAft>
        <a:buSzPct val="100000"/>
        <a:buFont typeface="標楷體" panose="03000509000000000000" pitchFamily="65" charset="-120"/>
        <a:buAutoNum type="ea1JpnKorPeriod"/>
        <a:tabLst>
          <a:tab pos="623888" algn="l"/>
        </a:tabLst>
        <a:defRPr lang="zh-TW" sz="2100" b="1" kern="1200">
          <a:solidFill>
            <a:srgbClr val="333399"/>
          </a:solidFill>
          <a:latin typeface="Arial"/>
          <a:ea typeface="標楷體" pitchFamily="65"/>
        </a:defRPr>
      </a:lvl1pPr>
      <a:lvl2pPr marL="676275" lvl="1" indent="-258763" algn="l" rtl="0" eaLnBrk="0" fontAlgn="base" hangingPunct="0">
        <a:spcBef>
          <a:spcPts val="450"/>
        </a:spcBef>
        <a:spcAft>
          <a:spcPct val="0"/>
        </a:spcAft>
        <a:buSzPct val="100000"/>
        <a:buChar char="–"/>
        <a:defRPr lang="zh-TW" sz="2000">
          <a:solidFill>
            <a:srgbClr val="000000"/>
          </a:solidFill>
          <a:latin typeface="Arial"/>
          <a:ea typeface="標楷體"/>
        </a:defRPr>
      </a:lvl2pPr>
      <a:lvl3pPr marL="1039813" lvl="2" indent="-207963" algn="l" rtl="0" eaLnBrk="0" fontAlgn="base" hangingPunct="0">
        <a:spcBef>
          <a:spcPts val="550"/>
        </a:spcBef>
        <a:spcAft>
          <a:spcPct val="0"/>
        </a:spcAft>
        <a:buSzPct val="100000"/>
        <a:buChar char="•"/>
        <a:defRPr lang="zh-TW" sz="2100">
          <a:solidFill>
            <a:srgbClr val="000000"/>
          </a:solidFill>
          <a:latin typeface="Arial"/>
          <a:ea typeface="標楷體"/>
        </a:defRPr>
      </a:lvl3pPr>
      <a:lvl4pPr marL="1455738" lvl="3" indent="-207963" algn="l" rtl="0" eaLnBrk="0" fontAlgn="base" hangingPunct="0">
        <a:spcBef>
          <a:spcPts val="450"/>
        </a:spcBef>
        <a:spcAft>
          <a:spcPct val="0"/>
        </a:spcAft>
        <a:buSzPct val="100000"/>
        <a:buChar char="–"/>
        <a:defRPr lang="zh-TW">
          <a:solidFill>
            <a:srgbClr val="000000"/>
          </a:solidFill>
          <a:latin typeface="Arial"/>
          <a:ea typeface="標楷體"/>
        </a:defRPr>
      </a:lvl4pPr>
      <a:lvl5pPr marL="1871663" lvl="4" indent="-207963" algn="l" rtl="0" eaLnBrk="0" fontAlgn="base" hangingPunct="0">
        <a:spcBef>
          <a:spcPts val="450"/>
        </a:spcBef>
        <a:spcAft>
          <a:spcPct val="0"/>
        </a:spcAft>
        <a:buSzPct val="100000"/>
        <a:buChar char="»"/>
        <a:defRPr lang="zh-TW">
          <a:solidFill>
            <a:srgbClr val="000000"/>
          </a:solidFill>
          <a:latin typeface="Arial"/>
          <a:ea typeface="標楷體"/>
        </a:defRPr>
      </a:lvl5pPr>
      <a:lvl6pPr marL="2289292" indent="-208117" algn="l" rtl="0" eaLnBrk="0" fontAlgn="base" hangingPunct="0">
        <a:spcBef>
          <a:spcPts val="455"/>
        </a:spcBef>
        <a:spcAft>
          <a:spcPct val="0"/>
        </a:spcAft>
        <a:buSzPct val="100000"/>
        <a:buChar char="»"/>
        <a:defRPr lang="zh-TW" sz="1821">
          <a:solidFill>
            <a:srgbClr val="000000"/>
          </a:solidFill>
          <a:latin typeface="Arial"/>
          <a:ea typeface="標楷體"/>
        </a:defRPr>
      </a:lvl6pPr>
      <a:lvl7pPr marL="2705527" indent="-208117" algn="l" rtl="0" eaLnBrk="0" fontAlgn="base" hangingPunct="0">
        <a:spcBef>
          <a:spcPts val="455"/>
        </a:spcBef>
        <a:spcAft>
          <a:spcPct val="0"/>
        </a:spcAft>
        <a:buSzPct val="100000"/>
        <a:buChar char="»"/>
        <a:defRPr lang="zh-TW" sz="1821">
          <a:solidFill>
            <a:srgbClr val="000000"/>
          </a:solidFill>
          <a:latin typeface="Arial"/>
          <a:ea typeface="標楷體"/>
        </a:defRPr>
      </a:lvl7pPr>
      <a:lvl8pPr marL="3121762" indent="-208117" algn="l" rtl="0" eaLnBrk="0" fontAlgn="base" hangingPunct="0">
        <a:spcBef>
          <a:spcPts val="455"/>
        </a:spcBef>
        <a:spcAft>
          <a:spcPct val="0"/>
        </a:spcAft>
        <a:buSzPct val="100000"/>
        <a:buChar char="»"/>
        <a:defRPr lang="zh-TW" sz="1821">
          <a:solidFill>
            <a:srgbClr val="000000"/>
          </a:solidFill>
          <a:latin typeface="Arial"/>
          <a:ea typeface="標楷體"/>
        </a:defRPr>
      </a:lvl8pPr>
      <a:lvl9pPr marL="3537996" indent="-208117" algn="l" rtl="0" eaLnBrk="0" fontAlgn="base" hangingPunct="0">
        <a:spcBef>
          <a:spcPts val="455"/>
        </a:spcBef>
        <a:spcAft>
          <a:spcPct val="0"/>
        </a:spcAft>
        <a:buSzPct val="100000"/>
        <a:buChar char="»"/>
        <a:defRPr lang="zh-TW" sz="1821">
          <a:solidFill>
            <a:srgbClr val="000000"/>
          </a:solidFill>
          <a:latin typeface="Arial"/>
          <a:ea typeface="標楷體"/>
        </a:defRPr>
      </a:lvl9pPr>
    </p:bodyStyle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75881C3-0DE5-4A69-AD8D-018CF5BEA2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788" y="115888"/>
            <a:ext cx="7175500" cy="533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/>
          <a:lstStyle/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2380454-D5EC-42AC-9803-F90D210FED5A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231775" y="908050"/>
            <a:ext cx="868045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TW"/>
              <a:t>按一下以編輯母片</a:t>
            </a:r>
          </a:p>
          <a:p>
            <a:pPr lvl="1"/>
            <a:r>
              <a:rPr lang="zh-TW" altLang="zh-TW"/>
              <a:t>第二層</a:t>
            </a:r>
          </a:p>
          <a:p>
            <a:pPr lvl="2"/>
            <a:r>
              <a:rPr lang="zh-TW" altLang="zh-TW"/>
              <a:t>第三層</a:t>
            </a:r>
          </a:p>
          <a:p>
            <a:pPr lvl="3"/>
            <a:r>
              <a:rPr lang="zh-TW" altLang="zh-TW"/>
              <a:t>第四層</a:t>
            </a:r>
          </a:p>
          <a:p>
            <a:pPr lvl="4"/>
            <a:r>
              <a:rPr lang="zh-TW" altLang="zh-TW"/>
              <a:t>第五層</a:t>
            </a:r>
          </a:p>
        </p:txBody>
      </p:sp>
      <p:grpSp>
        <p:nvGrpSpPr>
          <p:cNvPr id="4100" name="Group 3">
            <a:extLst>
              <a:ext uri="{FF2B5EF4-FFF2-40B4-BE49-F238E27FC236}">
                <a16:creationId xmlns:a16="http://schemas.microsoft.com/office/drawing/2014/main" id="{81BA6167-550C-4ED2-A49C-F1BC5A689501}"/>
              </a:ext>
            </a:extLst>
          </p:cNvPr>
          <p:cNvGrpSpPr>
            <a:grpSpLocks/>
          </p:cNvGrpSpPr>
          <p:nvPr/>
        </p:nvGrpSpPr>
        <p:grpSpPr bwMode="auto">
          <a:xfrm>
            <a:off x="1541463" y="692150"/>
            <a:ext cx="6019800" cy="74613"/>
            <a:chOff x="1693605" y="765179"/>
            <a:chExt cx="6613416" cy="74615"/>
          </a:xfrm>
        </p:grpSpPr>
        <p:sp>
          <p:nvSpPr>
            <p:cNvPr id="2060" name="Rectangle 4">
              <a:extLst>
                <a:ext uri="{FF2B5EF4-FFF2-40B4-BE49-F238E27FC236}">
                  <a16:creationId xmlns:a16="http://schemas.microsoft.com/office/drawing/2014/main" id="{5DAA1A40-9C4E-46B4-815F-49910EBE3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3605" y="765179"/>
              <a:ext cx="3264851" cy="7461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kumimoji="0" lang="en-US" altLang="zh-TW" sz="1800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2061" name="Rectangle 5">
              <a:extLst>
                <a:ext uri="{FF2B5EF4-FFF2-40B4-BE49-F238E27FC236}">
                  <a16:creationId xmlns:a16="http://schemas.microsoft.com/office/drawing/2014/main" id="{8C33492A-DEDA-497B-AC58-FE6C9549F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8456" y="765179"/>
              <a:ext cx="3348565" cy="74615"/>
            </a:xfrm>
            <a:prstGeom prst="rect">
              <a:avLst/>
            </a:prstGeom>
            <a:gradFill rotWithShape="0">
              <a:gsLst>
                <a:gs pos="0">
                  <a:srgbClr val="0033CC"/>
                </a:gs>
                <a:gs pos="100000">
                  <a:srgbClr val="FFFFFF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kumimoji="0" lang="en-US" altLang="zh-TW" sz="1800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7" name="Rectangle 4">
            <a:extLst>
              <a:ext uri="{FF2B5EF4-FFF2-40B4-BE49-F238E27FC236}">
                <a16:creationId xmlns:a16="http://schemas.microsoft.com/office/drawing/2014/main" id="{E2F00BCA-67F8-4D77-83B6-E9959A02A47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-4763" y="6453188"/>
            <a:ext cx="1757363" cy="377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ea typeface="標楷體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B98ECD7-FE53-42C4-9C9D-3FEAA7A9D25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217863" y="6453188"/>
            <a:ext cx="2671762" cy="377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/>
          <a:lstStyle>
            <a:lvl1pPr marL="0" marR="0" lvl="0" indent="0" algn="ctr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ea typeface="標楷體"/>
              </a:defRPr>
            </a:lvl1pPr>
          </a:lstStyle>
          <a:p>
            <a:pPr>
              <a:defRPr/>
            </a:pPr>
            <a:endParaRPr/>
          </a:p>
        </p:txBody>
      </p:sp>
      <p:grpSp>
        <p:nvGrpSpPr>
          <p:cNvPr id="4103" name="Group 19">
            <a:extLst>
              <a:ext uri="{FF2B5EF4-FFF2-40B4-BE49-F238E27FC236}">
                <a16:creationId xmlns:a16="http://schemas.microsoft.com/office/drawing/2014/main" id="{18DB499F-4EF1-4575-912D-98827DCE6EE7}"/>
              </a:ext>
            </a:extLst>
          </p:cNvPr>
          <p:cNvGrpSpPr>
            <a:grpSpLocks/>
          </p:cNvGrpSpPr>
          <p:nvPr/>
        </p:nvGrpSpPr>
        <p:grpSpPr bwMode="auto">
          <a:xfrm>
            <a:off x="85725" y="88900"/>
            <a:ext cx="433388" cy="379413"/>
            <a:chOff x="93661" y="88897"/>
            <a:chExt cx="476219" cy="379037"/>
          </a:xfrm>
        </p:grpSpPr>
        <p:sp>
          <p:nvSpPr>
            <p:cNvPr id="4105" name="Freeform 20">
              <a:extLst>
                <a:ext uri="{FF2B5EF4-FFF2-40B4-BE49-F238E27FC236}">
                  <a16:creationId xmlns:a16="http://schemas.microsoft.com/office/drawing/2014/main" id="{907E7422-C3D4-49A1-94A8-DF72D7C50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1" y="88897"/>
              <a:ext cx="352338" cy="377451"/>
            </a:xfrm>
            <a:custGeom>
              <a:avLst/>
              <a:gdLst>
                <a:gd name="T0" fmla="*/ 2147483646 w 229"/>
                <a:gd name="T1" fmla="*/ 0 h 284"/>
                <a:gd name="T2" fmla="*/ 2147483646 w 229"/>
                <a:gd name="T3" fmla="*/ 2147483646 h 284"/>
                <a:gd name="T4" fmla="*/ 2147483646 w 229"/>
                <a:gd name="T5" fmla="*/ 2147483646 h 284"/>
                <a:gd name="T6" fmla="*/ 0 w 229"/>
                <a:gd name="T7" fmla="*/ 2147483646 h 284"/>
                <a:gd name="T8" fmla="*/ 2147483646 w 229"/>
                <a:gd name="T9" fmla="*/ 0 h 284"/>
                <a:gd name="T10" fmla="*/ 2147483646 w 229"/>
                <a:gd name="T11" fmla="*/ 2147483646 h 284"/>
                <a:gd name="T12" fmla="*/ 0 w 229"/>
                <a:gd name="T13" fmla="*/ 2147483646 h 284"/>
                <a:gd name="T14" fmla="*/ 2147483646 w 229"/>
                <a:gd name="T15" fmla="*/ 2147483646 h 284"/>
                <a:gd name="T16" fmla="*/ 2147483646 w 229"/>
                <a:gd name="T17" fmla="*/ 2147483646 h 284"/>
                <a:gd name="T18" fmla="*/ 2147483646 w 229"/>
                <a:gd name="T19" fmla="*/ 2147483646 h 284"/>
                <a:gd name="T20" fmla="*/ 2147483646 w 229"/>
                <a:gd name="T21" fmla="*/ 2147483646 h 284"/>
                <a:gd name="T22" fmla="*/ 2147483646 w 229"/>
                <a:gd name="T23" fmla="*/ 2147483646 h 284"/>
                <a:gd name="T24" fmla="*/ 2147483646 w 229"/>
                <a:gd name="T25" fmla="*/ 2147483646 h 284"/>
                <a:gd name="T26" fmla="*/ 2147483646 w 229"/>
                <a:gd name="T27" fmla="*/ 2147483646 h 284"/>
                <a:gd name="T28" fmla="*/ 2147483646 w 229"/>
                <a:gd name="T29" fmla="*/ 2147483646 h 284"/>
                <a:gd name="T30" fmla="*/ 2147483646 w 229"/>
                <a:gd name="T31" fmla="*/ 2147483646 h 284"/>
                <a:gd name="T32" fmla="*/ 2147483646 w 229"/>
                <a:gd name="T33" fmla="*/ 2147483646 h 284"/>
                <a:gd name="T34" fmla="*/ 2147483646 w 229"/>
                <a:gd name="T35" fmla="*/ 2147483646 h 284"/>
                <a:gd name="T36" fmla="*/ 2147483646 w 229"/>
                <a:gd name="T37" fmla="*/ 2147483646 h 284"/>
                <a:gd name="T38" fmla="*/ 2147483646 w 229"/>
                <a:gd name="T39" fmla="*/ 2147483646 h 284"/>
                <a:gd name="T40" fmla="*/ 2147483646 w 229"/>
                <a:gd name="T41" fmla="*/ 2147483646 h 284"/>
                <a:gd name="T42" fmla="*/ 2147483646 w 229"/>
                <a:gd name="T43" fmla="*/ 2147483646 h 284"/>
                <a:gd name="T44" fmla="*/ 2147483646 w 229"/>
                <a:gd name="T45" fmla="*/ 2147483646 h 284"/>
                <a:gd name="T46" fmla="*/ 2147483646 w 229"/>
                <a:gd name="T47" fmla="*/ 2147483646 h 284"/>
                <a:gd name="T48" fmla="*/ 2147483646 w 229"/>
                <a:gd name="T49" fmla="*/ 2147483646 h 284"/>
                <a:gd name="T50" fmla="*/ 2147483646 w 229"/>
                <a:gd name="T51" fmla="*/ 0 h 284"/>
                <a:gd name="T52" fmla="*/ 17694720 60000 65536"/>
                <a:gd name="T53" fmla="*/ 0 60000 65536"/>
                <a:gd name="T54" fmla="*/ 5898240 60000 65536"/>
                <a:gd name="T55" fmla="*/ 1179648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29"/>
                <a:gd name="T79" fmla="*/ 0 h 284"/>
                <a:gd name="T80" fmla="*/ 229 w 229"/>
                <a:gd name="T81" fmla="*/ 284 h 28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29" h="284">
                  <a:moveTo>
                    <a:pt x="228" y="0"/>
                  </a:moveTo>
                  <a:lnTo>
                    <a:pt x="76" y="1"/>
                  </a:lnTo>
                  <a:lnTo>
                    <a:pt x="0" y="140"/>
                  </a:lnTo>
                  <a:lnTo>
                    <a:pt x="75" y="283"/>
                  </a:lnTo>
                  <a:lnTo>
                    <a:pt x="75" y="263"/>
                  </a:lnTo>
                  <a:lnTo>
                    <a:pt x="77" y="249"/>
                  </a:lnTo>
                  <a:lnTo>
                    <a:pt x="79" y="228"/>
                  </a:lnTo>
                  <a:lnTo>
                    <a:pt x="83" y="209"/>
                  </a:lnTo>
                  <a:lnTo>
                    <a:pt x="84" y="204"/>
                  </a:lnTo>
                  <a:lnTo>
                    <a:pt x="88" y="191"/>
                  </a:lnTo>
                  <a:lnTo>
                    <a:pt x="92" y="178"/>
                  </a:lnTo>
                  <a:lnTo>
                    <a:pt x="95" y="170"/>
                  </a:lnTo>
                  <a:lnTo>
                    <a:pt x="99" y="161"/>
                  </a:lnTo>
                  <a:lnTo>
                    <a:pt x="98" y="164"/>
                  </a:lnTo>
                  <a:lnTo>
                    <a:pt x="102" y="155"/>
                  </a:lnTo>
                  <a:lnTo>
                    <a:pt x="106" y="144"/>
                  </a:lnTo>
                  <a:lnTo>
                    <a:pt x="116" y="124"/>
                  </a:lnTo>
                  <a:lnTo>
                    <a:pt x="131" y="100"/>
                  </a:lnTo>
                  <a:lnTo>
                    <a:pt x="149" y="76"/>
                  </a:lnTo>
                  <a:lnTo>
                    <a:pt x="175" y="46"/>
                  </a:lnTo>
                  <a:lnTo>
                    <a:pt x="195" y="28"/>
                  </a:lnTo>
                  <a:lnTo>
                    <a:pt x="2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06" name="Freeform 21">
              <a:extLst>
                <a:ext uri="{FF2B5EF4-FFF2-40B4-BE49-F238E27FC236}">
                  <a16:creationId xmlns:a16="http://schemas.microsoft.com/office/drawing/2014/main" id="{BD6D8D0D-5C94-46F5-9C95-9BD260338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376" y="88897"/>
              <a:ext cx="273504" cy="379037"/>
            </a:xfrm>
            <a:custGeom>
              <a:avLst/>
              <a:gdLst>
                <a:gd name="T0" fmla="*/ 2147483646 w 176"/>
                <a:gd name="T1" fmla="*/ 0 h 286"/>
                <a:gd name="T2" fmla="*/ 2147483646 w 176"/>
                <a:gd name="T3" fmla="*/ 2147483646 h 286"/>
                <a:gd name="T4" fmla="*/ 2147483646 w 176"/>
                <a:gd name="T5" fmla="*/ 2147483646 h 286"/>
                <a:gd name="T6" fmla="*/ 0 w 176"/>
                <a:gd name="T7" fmla="*/ 2147483646 h 286"/>
                <a:gd name="T8" fmla="*/ 2147483646 w 176"/>
                <a:gd name="T9" fmla="*/ 2147483646 h 286"/>
                <a:gd name="T10" fmla="*/ 2147483646 w 176"/>
                <a:gd name="T11" fmla="*/ 2147483646 h 286"/>
                <a:gd name="T12" fmla="*/ 2147483646 w 176"/>
                <a:gd name="T13" fmla="*/ 0 h 286"/>
                <a:gd name="T14" fmla="*/ 2147483646 w 176"/>
                <a:gd name="T15" fmla="*/ 2147483646 h 286"/>
                <a:gd name="T16" fmla="*/ 2147483646 w 176"/>
                <a:gd name="T17" fmla="*/ 2147483646 h 286"/>
                <a:gd name="T18" fmla="*/ 2147483646 w 176"/>
                <a:gd name="T19" fmla="*/ 2147483646 h 286"/>
                <a:gd name="T20" fmla="*/ 2147483646 w 176"/>
                <a:gd name="T21" fmla="*/ 2147483646 h 286"/>
                <a:gd name="T22" fmla="*/ 2147483646 w 176"/>
                <a:gd name="T23" fmla="*/ 2147483646 h 286"/>
                <a:gd name="T24" fmla="*/ 2147483646 w 176"/>
                <a:gd name="T25" fmla="*/ 2147483646 h 286"/>
                <a:gd name="T26" fmla="*/ 2147483646 w 176"/>
                <a:gd name="T27" fmla="*/ 2147483646 h 286"/>
                <a:gd name="T28" fmla="*/ 2147483646 w 176"/>
                <a:gd name="T29" fmla="*/ 2147483646 h 286"/>
                <a:gd name="T30" fmla="*/ 2147483646 w 176"/>
                <a:gd name="T31" fmla="*/ 2147483646 h 286"/>
                <a:gd name="T32" fmla="*/ 2147483646 w 176"/>
                <a:gd name="T33" fmla="*/ 2147483646 h 286"/>
                <a:gd name="T34" fmla="*/ 2147483646 w 176"/>
                <a:gd name="T35" fmla="*/ 2147483646 h 286"/>
                <a:gd name="T36" fmla="*/ 2147483646 w 176"/>
                <a:gd name="T37" fmla="*/ 2147483646 h 286"/>
                <a:gd name="T38" fmla="*/ 0 w 176"/>
                <a:gd name="T39" fmla="*/ 2147483646 h 286"/>
                <a:gd name="T40" fmla="*/ 0 w 176"/>
                <a:gd name="T41" fmla="*/ 2147483646 h 286"/>
                <a:gd name="T42" fmla="*/ 2147483646 w 176"/>
                <a:gd name="T43" fmla="*/ 2147483646 h 286"/>
                <a:gd name="T44" fmla="*/ 17694720 60000 65536"/>
                <a:gd name="T45" fmla="*/ 0 60000 65536"/>
                <a:gd name="T46" fmla="*/ 5898240 60000 65536"/>
                <a:gd name="T47" fmla="*/ 1179648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6"/>
                <a:gd name="T67" fmla="*/ 0 h 286"/>
                <a:gd name="T68" fmla="*/ 176 w 176"/>
                <a:gd name="T69" fmla="*/ 286 h 28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6" h="286">
                  <a:moveTo>
                    <a:pt x="96" y="285"/>
                  </a:moveTo>
                  <a:lnTo>
                    <a:pt x="175" y="143"/>
                  </a:lnTo>
                  <a:lnTo>
                    <a:pt x="97" y="0"/>
                  </a:lnTo>
                  <a:lnTo>
                    <a:pt x="89" y="11"/>
                  </a:lnTo>
                  <a:lnTo>
                    <a:pt x="76" y="30"/>
                  </a:lnTo>
                  <a:lnTo>
                    <a:pt x="65" y="49"/>
                  </a:lnTo>
                  <a:lnTo>
                    <a:pt x="57" y="65"/>
                  </a:lnTo>
                  <a:lnTo>
                    <a:pt x="46" y="84"/>
                  </a:lnTo>
                  <a:lnTo>
                    <a:pt x="35" y="106"/>
                  </a:lnTo>
                  <a:lnTo>
                    <a:pt x="25" y="128"/>
                  </a:lnTo>
                  <a:lnTo>
                    <a:pt x="15" y="156"/>
                  </a:lnTo>
                  <a:lnTo>
                    <a:pt x="7" y="184"/>
                  </a:lnTo>
                  <a:lnTo>
                    <a:pt x="4" y="205"/>
                  </a:lnTo>
                  <a:lnTo>
                    <a:pt x="1" y="221"/>
                  </a:lnTo>
                  <a:lnTo>
                    <a:pt x="1" y="239"/>
                  </a:lnTo>
                  <a:lnTo>
                    <a:pt x="0" y="264"/>
                  </a:lnTo>
                  <a:lnTo>
                    <a:pt x="0" y="285"/>
                  </a:lnTo>
                  <a:lnTo>
                    <a:pt x="96" y="2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投影片編號版面配置區 3">
            <a:extLst>
              <a:ext uri="{FF2B5EF4-FFF2-40B4-BE49-F238E27FC236}">
                <a16:creationId xmlns:a16="http://schemas.microsoft.com/office/drawing/2014/main" id="{5259FA62-C284-4C0E-9E1A-9B132650FA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83638" y="6597650"/>
            <a:ext cx="442912" cy="260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algn="r" eaLnBrk="1" hangingPunct="1">
              <a:defRPr/>
            </a:pPr>
            <a:fld id="{4641C312-9E4B-4A2C-893B-A1EEF637D840}" type="slidenum">
              <a:rPr kumimoji="0" lang="zh-TW" altLang="zh-TW" sz="1400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kumimoji="0" lang="en-US" altLang="zh-TW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6" r:id="rId1"/>
    <p:sldLayoutId id="2147484587" r:id="rId2"/>
    <p:sldLayoutId id="2147484588" r:id="rId3"/>
    <p:sldLayoutId id="2147484589" r:id="rId4"/>
    <p:sldLayoutId id="2147484590" r:id="rId5"/>
  </p:sldLayoutIdLst>
  <p:transition spd="slow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TW" sz="3200" b="1">
          <a:solidFill>
            <a:srgbClr val="333399"/>
          </a:solidFill>
          <a:effectLst>
            <a:outerShdw dist="38096" dir="2700000">
              <a:srgbClr val="C0C0C0"/>
            </a:outerShdw>
          </a:effectLst>
          <a:latin typeface="Arial"/>
          <a:ea typeface="標楷體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  <a:ea typeface="標楷體" pitchFamily="65" charset="-12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  <a:ea typeface="標楷體" pitchFamily="65" charset="-12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  <a:ea typeface="標楷體" pitchFamily="65" charset="-12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  <a:ea typeface="標楷體" pitchFamily="65" charset="-12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  <a:ea typeface="標楷體" pitchFamily="65" charset="-120"/>
        </a:defRPr>
      </a:lvl9pPr>
    </p:titleStyle>
    <p:bodyStyle>
      <a:lvl1pPr marL="457200" indent="-457200" algn="l" rtl="0" eaLnBrk="0" fontAlgn="base" hangingPunct="0">
        <a:lnSpc>
          <a:spcPct val="130000"/>
        </a:lnSpc>
        <a:spcBef>
          <a:spcPct val="0"/>
        </a:spcBef>
        <a:spcAft>
          <a:spcPts val="63"/>
        </a:spcAft>
        <a:buSzPct val="100000"/>
        <a:buFont typeface="標楷體" panose="03000509000000000000" pitchFamily="65" charset="-120"/>
        <a:buAutoNum type="ea1JpnKorPeriod"/>
        <a:tabLst>
          <a:tab pos="685800" algn="l"/>
        </a:tabLst>
        <a:defRPr lang="zh-TW" sz="2400" b="1" kern="1200">
          <a:solidFill>
            <a:srgbClr val="333399"/>
          </a:solidFill>
          <a:latin typeface="Arial"/>
          <a:ea typeface="標楷體" pitchFamily="65"/>
        </a:defRPr>
      </a:lvl1pPr>
      <a:lvl2pPr marL="742950" lvl="1" indent="-285750" algn="l" rtl="0" eaLnBrk="0" fontAlgn="base" hangingPunct="0">
        <a:spcBef>
          <a:spcPts val="500"/>
        </a:spcBef>
        <a:spcAft>
          <a:spcPct val="0"/>
        </a:spcAft>
        <a:buSzPct val="100000"/>
        <a:buChar char="–"/>
        <a:defRPr lang="zh-TW" sz="2200">
          <a:solidFill>
            <a:srgbClr val="000000"/>
          </a:solidFill>
          <a:latin typeface="Arial"/>
          <a:ea typeface="標楷體"/>
        </a:defRPr>
      </a:lvl2pPr>
      <a:lvl3pPr marL="1143000" lvl="2" indent="-228600" algn="l" rtl="0" eaLnBrk="0" fontAlgn="base" hangingPunct="0">
        <a:spcBef>
          <a:spcPts val="600"/>
        </a:spcBef>
        <a:spcAft>
          <a:spcPct val="0"/>
        </a:spcAft>
        <a:buSzPct val="100000"/>
        <a:buChar char="•"/>
        <a:defRPr lang="zh-TW" sz="2400">
          <a:solidFill>
            <a:srgbClr val="000000"/>
          </a:solidFill>
          <a:latin typeface="Arial"/>
          <a:ea typeface="標楷體"/>
        </a:defRPr>
      </a:lvl3pPr>
      <a:lvl4pPr marL="1600200" lvl="3" indent="-228600" algn="l" rtl="0" eaLnBrk="0" fontAlgn="base" hangingPunct="0">
        <a:spcBef>
          <a:spcPts val="500"/>
        </a:spcBef>
        <a:spcAft>
          <a:spcPct val="0"/>
        </a:spcAft>
        <a:buSzPct val="100000"/>
        <a:buChar char="–"/>
        <a:defRPr lang="zh-TW" sz="2000">
          <a:solidFill>
            <a:srgbClr val="000000"/>
          </a:solidFill>
          <a:latin typeface="Arial"/>
          <a:ea typeface="標楷體"/>
        </a:defRPr>
      </a:lvl4pPr>
      <a:lvl5pPr marL="2057400" lvl="4" indent="-228600" algn="l" rtl="0" eaLnBrk="0" fontAlgn="base" hangingPunct="0">
        <a:spcBef>
          <a:spcPts val="500"/>
        </a:spcBef>
        <a:spcAft>
          <a:spcPct val="0"/>
        </a:spcAft>
        <a:buSzPct val="100000"/>
        <a:buChar char="»"/>
        <a:defRPr lang="zh-TW" sz="2000">
          <a:solidFill>
            <a:srgbClr val="000000"/>
          </a:solidFill>
          <a:latin typeface="Arial"/>
          <a:ea typeface="標楷體"/>
        </a:defRPr>
      </a:lvl5pPr>
      <a:lvl6pPr marL="2514600" indent="-228600" algn="l" rtl="0" eaLnBrk="0" fontAlgn="base" hangingPunct="0">
        <a:spcBef>
          <a:spcPts val="500"/>
        </a:spcBef>
        <a:spcAft>
          <a:spcPct val="0"/>
        </a:spcAft>
        <a:buSzPct val="100000"/>
        <a:buChar char="»"/>
        <a:defRPr lang="zh-TW" sz="2000">
          <a:solidFill>
            <a:srgbClr val="000000"/>
          </a:solidFill>
          <a:latin typeface="Arial"/>
          <a:ea typeface="標楷體"/>
        </a:defRPr>
      </a:lvl6pPr>
      <a:lvl7pPr marL="2971800" indent="-228600" algn="l" rtl="0" eaLnBrk="0" fontAlgn="base" hangingPunct="0">
        <a:spcBef>
          <a:spcPts val="500"/>
        </a:spcBef>
        <a:spcAft>
          <a:spcPct val="0"/>
        </a:spcAft>
        <a:buSzPct val="100000"/>
        <a:buChar char="»"/>
        <a:defRPr lang="zh-TW" sz="2000">
          <a:solidFill>
            <a:srgbClr val="000000"/>
          </a:solidFill>
          <a:latin typeface="Arial"/>
          <a:ea typeface="標楷體"/>
        </a:defRPr>
      </a:lvl7pPr>
      <a:lvl8pPr marL="3429000" indent="-228600" algn="l" rtl="0" eaLnBrk="0" fontAlgn="base" hangingPunct="0">
        <a:spcBef>
          <a:spcPts val="500"/>
        </a:spcBef>
        <a:spcAft>
          <a:spcPct val="0"/>
        </a:spcAft>
        <a:buSzPct val="100000"/>
        <a:buChar char="»"/>
        <a:defRPr lang="zh-TW" sz="2000">
          <a:solidFill>
            <a:srgbClr val="000000"/>
          </a:solidFill>
          <a:latin typeface="Arial"/>
          <a:ea typeface="標楷體"/>
        </a:defRPr>
      </a:lvl8pPr>
      <a:lvl9pPr marL="3886200" indent="-228600" algn="l" rtl="0" eaLnBrk="0" fontAlgn="base" hangingPunct="0">
        <a:spcBef>
          <a:spcPts val="500"/>
        </a:spcBef>
        <a:spcAft>
          <a:spcPct val="0"/>
        </a:spcAft>
        <a:buSzPct val="100000"/>
        <a:buChar char="»"/>
        <a:defRPr lang="zh-TW" sz="2000">
          <a:solidFill>
            <a:srgbClr val="000000"/>
          </a:solidFill>
          <a:latin typeface="Arial"/>
          <a:ea typeface="標楷體"/>
        </a:defRPr>
      </a:lvl9pPr>
    </p:bodyStyle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36766-F789-4C72-B6B7-A1D8DB264F04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0307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2" r:id="rId1"/>
    <p:sldLayoutId id="2147484593" r:id="rId2"/>
    <p:sldLayoutId id="2147484594" r:id="rId3"/>
    <p:sldLayoutId id="2147484595" r:id="rId4"/>
    <p:sldLayoutId id="2147484596" r:id="rId5"/>
    <p:sldLayoutId id="2147484597" r:id="rId6"/>
    <p:sldLayoutId id="2147484598" r:id="rId7"/>
    <p:sldLayoutId id="2147484599" r:id="rId8"/>
    <p:sldLayoutId id="2147484600" r:id="rId9"/>
    <p:sldLayoutId id="2147484601" r:id="rId10"/>
    <p:sldLayoutId id="21474846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5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61.png"/><Relationship Id="rId7" Type="http://schemas.openxmlformats.org/officeDocument/2006/relationships/image" Target="../media/image34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4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572825" y="80805"/>
            <a:ext cx="7664079" cy="52462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TW" sz="3200" b="1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Arial"/>
                <a:ea typeface="標楷體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r>
              <a:rPr lang="zh-TW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貳</a:t>
            </a:r>
            <a:r>
              <a:rPr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計畫執行成果</a:t>
            </a:r>
            <a:endParaRPr altLang="en-US" sz="2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520" y="968964"/>
            <a:ext cx="8784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indent="-533400" algn="just">
              <a:defRPr/>
            </a:pPr>
            <a:r>
              <a:rPr lang="zh-TW" altLang="en-US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三、輔導業者</a:t>
            </a:r>
            <a:r>
              <a:rPr lang="en-US" altLang="zh-TW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</a:t>
            </a:r>
            <a:r>
              <a:rPr lang="zh-TW" altLang="en-US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應用加值於ＯＯＯ、ＯＯＯ、</a:t>
            </a:r>
            <a:r>
              <a:rPr lang="en-US" altLang="zh-TW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OO</a:t>
            </a:r>
            <a:r>
              <a:rPr lang="zh-TW" altLang="en-US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Ｏ領域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049630"/>
              </p:ext>
            </p:extLst>
          </p:nvPr>
        </p:nvGraphicFramePr>
        <p:xfrm>
          <a:off x="467544" y="1556791"/>
          <a:ext cx="8208912" cy="3508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9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14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75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7591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項次</a:t>
                      </a:r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產業別</a:t>
                      </a:r>
                      <a:endParaRPr lang="en-US" altLang="zh-TW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受輔導廠商</a:t>
                      </a:r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輔導計畫名稱</a:t>
                      </a:r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廠商自籌款</a:t>
                      </a:r>
                      <a:endParaRPr lang="en-US" altLang="zh-TW" sz="170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金額</a:t>
                      </a:r>
                      <a:r>
                        <a:rPr lang="en-US" altLang="zh-TW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千元</a:t>
                      </a:r>
                      <a:r>
                        <a:rPr lang="en-US" altLang="zh-TW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至</a:t>
                      </a:r>
                      <a:r>
                        <a:rPr lang="en-US" altLang="zh-TW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10/31</a:t>
                      </a:r>
                      <a:r>
                        <a:rPr lang="zh-TW" altLang="en-US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自籌款</a:t>
                      </a:r>
                      <a:endParaRPr lang="en-US" altLang="zh-TW" sz="170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達成現況</a:t>
                      </a:r>
                      <a:r>
                        <a:rPr lang="en-US" altLang="zh-TW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千元</a:t>
                      </a:r>
                      <a:r>
                        <a:rPr lang="en-US" altLang="zh-TW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/%)</a:t>
                      </a:r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1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7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1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7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自行車產業</a:t>
                      </a:r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旺欉鋁業</a:t>
                      </a:r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油壓鋁擠成型機製程品質提升計畫</a:t>
                      </a:r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862</a:t>
                      </a:r>
                      <a:r>
                        <a:rPr lang="zh-TW" alt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千元</a:t>
                      </a:r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862</a:t>
                      </a:r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千元</a:t>
                      </a:r>
                      <a:r>
                        <a:rPr lang="en-US" altLang="zh-TW" sz="18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,100%</a:t>
                      </a:r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1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7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1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1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7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91181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186546" y="1232718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319046" y="742345"/>
            <a:ext cx="8569325" cy="561856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SzTx/>
              <a:buFontTx/>
              <a:buNone/>
              <a:defRPr/>
            </a:pP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kumimoji="0" lang="en-US" altLang="zh-TW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B1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擠製程生產品質</a:t>
            </a:r>
            <a:r>
              <a:rPr kumimoji="0"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預測模組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建置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已完成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zh-TW" altLang="en-US" sz="18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6546" y="1327894"/>
            <a:ext cx="8135938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Aft>
                <a:spcPts val="0"/>
              </a:spcAft>
              <a:buClr>
                <a:srgbClr val="800080"/>
              </a:buClr>
              <a:buFont typeface="Wingdings" panose="05000000000000000000" pitchFamily="2" charset="2"/>
              <a:buAutoNum type="arabicPeriod"/>
              <a:defRPr/>
            </a:pP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資料對齊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說明。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5" name="圓角矩形 44"/>
          <p:cNvSpPr/>
          <p:nvPr/>
        </p:nvSpPr>
        <p:spPr>
          <a:xfrm>
            <a:off x="319047" y="3483724"/>
            <a:ext cx="8718988" cy="3107840"/>
          </a:xfrm>
          <a:prstGeom prst="roundRect">
            <a:avLst>
              <a:gd name="adj" fmla="val 518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6" name="表格 45"/>
          <p:cNvGraphicFramePr>
            <a:graphicFrameLocks noGrp="1"/>
          </p:cNvGraphicFramePr>
          <p:nvPr>
            <p:extLst/>
          </p:nvPr>
        </p:nvGraphicFramePr>
        <p:xfrm>
          <a:off x="643709" y="3933056"/>
          <a:ext cx="3960000" cy="26517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313343225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342237192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897514520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74195821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836422594"/>
                    </a:ext>
                  </a:extLst>
                </a:gridCol>
              </a:tblGrid>
              <a:tr h="39437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時間序</a:t>
                      </a:r>
                      <a:r>
                        <a:rPr lang="en-US" altLang="zh-TW" sz="1200" dirty="0" smtClean="0"/>
                        <a:t>/</a:t>
                      </a:r>
                      <a:r>
                        <a:rPr lang="zh-TW" altLang="en-US" sz="1200" dirty="0" smtClean="0"/>
                        <a:t>參數名稱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擠錠溫度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油缸壓力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模具溫度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盛錠筒溫度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6610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B050"/>
                          </a:solidFill>
                        </a:rPr>
                        <a:t>480</a:t>
                      </a:r>
                      <a:endParaRPr lang="zh-TW" alt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10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340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420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82555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1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B050"/>
                          </a:solidFill>
                        </a:rPr>
                        <a:t>485</a:t>
                      </a:r>
                      <a:endParaRPr lang="zh-TW" alt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20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345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423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80736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2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B050"/>
                          </a:solidFill>
                        </a:rPr>
                        <a:t>490</a:t>
                      </a:r>
                      <a:endParaRPr lang="zh-TW" alt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25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330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418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8177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B050"/>
                          </a:solidFill>
                        </a:rPr>
                        <a:t>500</a:t>
                      </a:r>
                      <a:endParaRPr lang="zh-TW" alt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95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335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419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9473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4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FF0000"/>
                          </a:solidFill>
                        </a:rPr>
                        <a:t>310</a:t>
                      </a:r>
                      <a:endParaRPr lang="zh-TW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</a:rPr>
                        <a:t>230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</a:rPr>
                        <a:t>344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</a:rPr>
                        <a:t>424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865814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300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B050"/>
                          </a:solidFill>
                        </a:rPr>
                        <a:t>230</a:t>
                      </a:r>
                      <a:endParaRPr lang="zh-TW" alt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B050"/>
                          </a:solidFill>
                        </a:rPr>
                        <a:t>339</a:t>
                      </a:r>
                      <a:endParaRPr lang="zh-TW" alt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B050"/>
                          </a:solidFill>
                        </a:rPr>
                        <a:t>423</a:t>
                      </a:r>
                      <a:endParaRPr lang="zh-TW" alt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51085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6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296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B050"/>
                          </a:solidFill>
                        </a:rPr>
                        <a:t>195</a:t>
                      </a:r>
                      <a:endParaRPr lang="zh-TW" alt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B050"/>
                          </a:solidFill>
                        </a:rPr>
                        <a:t>337</a:t>
                      </a:r>
                      <a:endParaRPr lang="zh-TW" alt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B050"/>
                          </a:solidFill>
                        </a:rPr>
                        <a:t>420</a:t>
                      </a:r>
                      <a:endParaRPr lang="zh-TW" alt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95490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7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292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TW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</a:rPr>
                        <a:t>341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</a:rPr>
                        <a:t>419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740763"/>
                  </a:ext>
                </a:extLst>
              </a:tr>
            </a:tbl>
          </a:graphicData>
        </a:graphic>
      </p:graphicFrame>
      <p:sp>
        <p:nvSpPr>
          <p:cNvPr id="47" name="矩形 46"/>
          <p:cNvSpPr/>
          <p:nvPr/>
        </p:nvSpPr>
        <p:spPr>
          <a:xfrm>
            <a:off x="1465521" y="4372499"/>
            <a:ext cx="823183" cy="108833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48" name="矩形 47"/>
          <p:cNvSpPr/>
          <p:nvPr/>
        </p:nvSpPr>
        <p:spPr>
          <a:xfrm>
            <a:off x="2297602" y="5752202"/>
            <a:ext cx="2306107" cy="56451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49" name="文字方塊 48"/>
          <p:cNvSpPr txBox="1"/>
          <p:nvPr/>
        </p:nvSpPr>
        <p:spPr>
          <a:xfrm>
            <a:off x="232181" y="3474488"/>
            <a:ext cx="437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即時依據感測器資料中</a:t>
            </a:r>
            <a:r>
              <a:rPr lang="zh-TW" altLang="en-US" sz="1400" b="1" u="sng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擠錠溫度</a:t>
            </a:r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1400" b="1" u="sng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油缸壓力</a:t>
            </a:r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數據，藉此判斷當前生產進程</a:t>
            </a:r>
          </a:p>
        </p:txBody>
      </p:sp>
      <p:sp>
        <p:nvSpPr>
          <p:cNvPr id="50" name="橢圓 49"/>
          <p:cNvSpPr/>
          <p:nvPr/>
        </p:nvSpPr>
        <p:spPr>
          <a:xfrm>
            <a:off x="1568624" y="4378937"/>
            <a:ext cx="696653" cy="281594"/>
          </a:xfrm>
          <a:prstGeom prst="ellipse">
            <a:avLst/>
          </a:prstGeom>
          <a:noFill/>
          <a:ln w="28575">
            <a:solidFill>
              <a:srgbClr val="F78D3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51" name="橢圓 50"/>
          <p:cNvSpPr/>
          <p:nvPr/>
        </p:nvSpPr>
        <p:spPr>
          <a:xfrm>
            <a:off x="1528785" y="5467270"/>
            <a:ext cx="696653" cy="281594"/>
          </a:xfrm>
          <a:prstGeom prst="ellipse">
            <a:avLst/>
          </a:prstGeom>
          <a:noFill/>
          <a:ln w="28575">
            <a:solidFill>
              <a:srgbClr val="F78D3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cxnSp>
        <p:nvCxnSpPr>
          <p:cNvPr id="52" name="直線單箭頭接點 51"/>
          <p:cNvCxnSpPr/>
          <p:nvPr/>
        </p:nvCxnSpPr>
        <p:spPr>
          <a:xfrm>
            <a:off x="2225438" y="5608067"/>
            <a:ext cx="2518334" cy="0"/>
          </a:xfrm>
          <a:prstGeom prst="straightConnector1">
            <a:avLst/>
          </a:prstGeom>
          <a:ln w="28575">
            <a:solidFill>
              <a:srgbClr val="F78D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50" idx="6"/>
          </p:cNvCxnSpPr>
          <p:nvPr/>
        </p:nvCxnSpPr>
        <p:spPr>
          <a:xfrm>
            <a:off x="2265277" y="4519734"/>
            <a:ext cx="2438032" cy="6046"/>
          </a:xfrm>
          <a:prstGeom prst="straightConnector1">
            <a:avLst/>
          </a:prstGeom>
          <a:ln w="28575">
            <a:solidFill>
              <a:srgbClr val="F78D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表格 53"/>
          <p:cNvGraphicFramePr>
            <a:graphicFrameLocks noGrp="1"/>
          </p:cNvGraphicFramePr>
          <p:nvPr>
            <p:extLst/>
          </p:nvPr>
        </p:nvGraphicFramePr>
        <p:xfrm>
          <a:off x="4678480" y="3549270"/>
          <a:ext cx="3780000" cy="8640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50977739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90777260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23005664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特徵數據名稱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生產開始閥值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生產結束閥值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85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擠錠溫度</a:t>
                      </a:r>
                      <a:endParaRPr lang="en-US" altLang="zh-TW" sz="11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390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320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3715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油缸壓力</a:t>
                      </a:r>
                      <a:endParaRPr lang="en-US" altLang="zh-TW" sz="11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130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277981"/>
                  </a:ext>
                </a:extLst>
              </a:tr>
            </a:tbl>
          </a:graphicData>
        </a:graphic>
      </p:graphicFrame>
      <p:sp>
        <p:nvSpPr>
          <p:cNvPr id="55" name="橢圓 54"/>
          <p:cNvSpPr/>
          <p:nvPr/>
        </p:nvSpPr>
        <p:spPr>
          <a:xfrm>
            <a:off x="2361971" y="5742238"/>
            <a:ext cx="696653" cy="281594"/>
          </a:xfrm>
          <a:prstGeom prst="ellipse">
            <a:avLst/>
          </a:prstGeom>
          <a:noFill/>
          <a:ln w="28575">
            <a:solidFill>
              <a:srgbClr val="F78D3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cxnSp>
        <p:nvCxnSpPr>
          <p:cNvPr id="56" name="直線單箭頭接點 55"/>
          <p:cNvCxnSpPr>
            <a:stCxn id="55" idx="6"/>
          </p:cNvCxnSpPr>
          <p:nvPr/>
        </p:nvCxnSpPr>
        <p:spPr>
          <a:xfrm>
            <a:off x="3058624" y="5883035"/>
            <a:ext cx="1681618" cy="0"/>
          </a:xfrm>
          <a:prstGeom prst="straightConnector1">
            <a:avLst/>
          </a:prstGeom>
          <a:ln w="28575">
            <a:solidFill>
              <a:srgbClr val="F78D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橢圓 56"/>
          <p:cNvSpPr/>
          <p:nvPr/>
        </p:nvSpPr>
        <p:spPr>
          <a:xfrm>
            <a:off x="2386486" y="6309969"/>
            <a:ext cx="696653" cy="281594"/>
          </a:xfrm>
          <a:prstGeom prst="ellipse">
            <a:avLst/>
          </a:prstGeom>
          <a:noFill/>
          <a:ln w="28575">
            <a:solidFill>
              <a:srgbClr val="F78D3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cxnSp>
        <p:nvCxnSpPr>
          <p:cNvPr id="58" name="直線單箭頭接點 57"/>
          <p:cNvCxnSpPr>
            <a:stCxn id="57" idx="6"/>
          </p:cNvCxnSpPr>
          <p:nvPr/>
        </p:nvCxnSpPr>
        <p:spPr>
          <a:xfrm>
            <a:off x="3083139" y="6450766"/>
            <a:ext cx="1657103" cy="2451"/>
          </a:xfrm>
          <a:prstGeom prst="straightConnector1">
            <a:avLst/>
          </a:prstGeom>
          <a:ln w="28575">
            <a:solidFill>
              <a:srgbClr val="F78D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/>
          <p:cNvSpPr txBox="1"/>
          <p:nvPr/>
        </p:nvSpPr>
        <p:spPr>
          <a:xfrm>
            <a:off x="4712870" y="4355812"/>
            <a:ext cx="3522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480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超過閥值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390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，為擠錠溫度</a:t>
            </a:r>
            <a:r>
              <a:rPr lang="zh-TW" altLang="en-US" sz="1400" b="1" dirty="0" smtClean="0">
                <a:solidFill>
                  <a:srgbClr val="F78D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時間點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4711218" y="5435932"/>
            <a:ext cx="3522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310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閥值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320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，為擠錠溫度</a:t>
            </a:r>
            <a:r>
              <a:rPr lang="zh-TW" altLang="en-US" sz="1400" b="1" dirty="0" smtClean="0">
                <a:solidFill>
                  <a:srgbClr val="F78D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結束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時間點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4711218" y="5723964"/>
            <a:ext cx="3522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230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超過閥值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，為油缸壓力</a:t>
            </a:r>
            <a:r>
              <a:rPr lang="zh-TW" altLang="en-US" sz="1400" b="1" dirty="0" smtClean="0">
                <a:solidFill>
                  <a:srgbClr val="F78D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時間點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4703309" y="6283786"/>
            <a:ext cx="3307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超過閥值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，為油缸壓力</a:t>
            </a:r>
            <a:r>
              <a:rPr lang="zh-TW" altLang="en-US" sz="1400" b="1" dirty="0" smtClean="0">
                <a:solidFill>
                  <a:srgbClr val="F78D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結束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時間點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4711218" y="4629175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此段為有效擠錠溫度資料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4711218" y="5081656"/>
            <a:ext cx="3775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此段為有效油缸壓力、模具</a:t>
            </a:r>
            <a:r>
              <a:rPr lang="zh-TW" altLang="en-US" sz="1400" b="1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1400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盛錠筒溫度資料</a:t>
            </a:r>
          </a:p>
        </p:txBody>
      </p:sp>
      <p:cxnSp>
        <p:nvCxnSpPr>
          <p:cNvPr id="65" name="直線單箭頭接點 64"/>
          <p:cNvCxnSpPr>
            <a:endCxn id="63" idx="1"/>
          </p:cNvCxnSpPr>
          <p:nvPr/>
        </p:nvCxnSpPr>
        <p:spPr>
          <a:xfrm>
            <a:off x="2288704" y="4780063"/>
            <a:ext cx="2422514" cy="300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接點 65"/>
          <p:cNvCxnSpPr>
            <a:stCxn id="48" idx="0"/>
            <a:endCxn id="46" idx="3"/>
          </p:cNvCxnSpPr>
          <p:nvPr/>
        </p:nvCxnSpPr>
        <p:spPr>
          <a:xfrm rot="5400000" flipH="1" flipV="1">
            <a:off x="3780549" y="4929043"/>
            <a:ext cx="493266" cy="1153053"/>
          </a:xfrm>
          <a:prstGeom prst="bentConnector4">
            <a:avLst>
              <a:gd name="adj1" fmla="val 52192"/>
              <a:gd name="adj2" fmla="val 454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圖片 6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43" y="1975316"/>
            <a:ext cx="2706296" cy="1099193"/>
          </a:xfrm>
          <a:prstGeom prst="rect">
            <a:avLst/>
          </a:prstGeom>
          <a:ln w="19050">
            <a:noFill/>
          </a:ln>
        </p:spPr>
      </p:pic>
      <p:sp>
        <p:nvSpPr>
          <p:cNvPr id="68" name="文字方塊 67"/>
          <p:cNvSpPr txBox="1"/>
          <p:nvPr/>
        </p:nvSpPr>
        <p:spPr>
          <a:xfrm>
            <a:off x="997576" y="170284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原始數據</a:t>
            </a:r>
          </a:p>
        </p:txBody>
      </p:sp>
      <p:sp>
        <p:nvSpPr>
          <p:cNvPr id="69" name="圓角矩形 68"/>
          <p:cNvSpPr/>
          <p:nvPr/>
        </p:nvSpPr>
        <p:spPr>
          <a:xfrm>
            <a:off x="376842" y="1702849"/>
            <a:ext cx="2899013" cy="144657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0" name="圖片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2" y="1533798"/>
            <a:ext cx="1568962" cy="830379"/>
          </a:xfrm>
          <a:prstGeom prst="rect">
            <a:avLst/>
          </a:prstGeom>
        </p:spPr>
      </p:pic>
      <p:pic>
        <p:nvPicPr>
          <p:cNvPr id="71" name="圖片 7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290" y="2280292"/>
            <a:ext cx="2037240" cy="1080000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37" y="2389476"/>
            <a:ext cx="1609397" cy="861631"/>
          </a:xfrm>
          <a:prstGeom prst="rect">
            <a:avLst/>
          </a:prstGeom>
        </p:spPr>
      </p:pic>
      <p:sp>
        <p:nvSpPr>
          <p:cNvPr id="73" name="文字方塊 72"/>
          <p:cNvSpPr txBox="1"/>
          <p:nvPr/>
        </p:nvSpPr>
        <p:spPr>
          <a:xfrm>
            <a:off x="8010625" y="218155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擠錠溫度</a:t>
            </a:r>
          </a:p>
        </p:txBody>
      </p:sp>
      <p:sp>
        <p:nvSpPr>
          <p:cNvPr id="74" name="文字方塊 73"/>
          <p:cNvSpPr txBox="1"/>
          <p:nvPr/>
        </p:nvSpPr>
        <p:spPr>
          <a:xfrm>
            <a:off x="5339595" y="132773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油缸壓力</a:t>
            </a:r>
          </a:p>
        </p:txBody>
      </p:sp>
      <p:sp>
        <p:nvSpPr>
          <p:cNvPr id="75" name="文字方塊 74"/>
          <p:cNvSpPr txBox="1"/>
          <p:nvPr/>
        </p:nvSpPr>
        <p:spPr>
          <a:xfrm>
            <a:off x="4221059" y="203844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模具溫度</a:t>
            </a:r>
          </a:p>
        </p:txBody>
      </p:sp>
      <p:sp>
        <p:nvSpPr>
          <p:cNvPr id="76" name="文字方塊 75"/>
          <p:cNvSpPr txBox="1"/>
          <p:nvPr/>
        </p:nvSpPr>
        <p:spPr>
          <a:xfrm>
            <a:off x="6781345" y="130701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盛錠筒溫度</a:t>
            </a:r>
          </a:p>
        </p:txBody>
      </p:sp>
      <p:sp>
        <p:nvSpPr>
          <p:cNvPr id="77" name="文字方塊 76"/>
          <p:cNvSpPr txBox="1"/>
          <p:nvPr/>
        </p:nvSpPr>
        <p:spPr>
          <a:xfrm>
            <a:off x="5831554" y="279244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依實際生產狀況區分</a:t>
            </a:r>
            <a:endParaRPr lang="en-US" altLang="zh-TW" sz="12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有效資料的時間線</a:t>
            </a:r>
          </a:p>
        </p:txBody>
      </p:sp>
      <p:sp>
        <p:nvSpPr>
          <p:cNvPr id="78" name="向右箭號 77"/>
          <p:cNvSpPr/>
          <p:nvPr/>
        </p:nvSpPr>
        <p:spPr>
          <a:xfrm rot="5400000">
            <a:off x="6293789" y="3278131"/>
            <a:ext cx="549382" cy="42573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80" name="圖片 7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741" y="1598248"/>
            <a:ext cx="1345816" cy="712116"/>
          </a:xfrm>
          <a:prstGeom prst="rect">
            <a:avLst/>
          </a:prstGeom>
        </p:spPr>
      </p:pic>
      <p:sp>
        <p:nvSpPr>
          <p:cNvPr id="81" name="圓角矩形 80"/>
          <p:cNvSpPr/>
          <p:nvPr/>
        </p:nvSpPr>
        <p:spPr>
          <a:xfrm>
            <a:off x="4166416" y="1350699"/>
            <a:ext cx="4854456" cy="2056611"/>
          </a:xfrm>
          <a:prstGeom prst="roundRect">
            <a:avLst>
              <a:gd name="adj" fmla="val 863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向右箭號 81"/>
          <p:cNvSpPr/>
          <p:nvPr/>
        </p:nvSpPr>
        <p:spPr>
          <a:xfrm>
            <a:off x="3163663" y="2037153"/>
            <a:ext cx="1116165" cy="42573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/>
          <p:cNvSpPr txBox="1"/>
          <p:nvPr/>
        </p:nvSpPr>
        <p:spPr>
          <a:xfrm>
            <a:off x="3274426" y="2361190"/>
            <a:ext cx="1005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切割</a:t>
            </a:r>
            <a: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</a:t>
            </a:r>
            <a: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特徵數據</a:t>
            </a:r>
          </a:p>
        </p:txBody>
      </p:sp>
    </p:spTree>
    <p:extLst>
      <p:ext uri="{BB962C8B-B14F-4D97-AF65-F5344CB8AC3E}">
        <p14:creationId xmlns:p14="http://schemas.microsoft.com/office/powerpoint/2010/main" val="4748547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216768" y="1121769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246063" y="863600"/>
            <a:ext cx="8569325" cy="561856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SzTx/>
              <a:buFontTx/>
              <a:buNone/>
              <a:defRPr/>
            </a:pP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kumimoji="0" lang="en-US" altLang="zh-TW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B1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擠製程生產品質</a:t>
            </a:r>
            <a:r>
              <a:rPr kumimoji="0"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預測模組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建置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已完成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zh-TW" altLang="en-US" sz="18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4687" y="1423421"/>
            <a:ext cx="8135938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Aft>
                <a:spcPts val="0"/>
              </a:spcAft>
              <a:buClr>
                <a:srgbClr val="800080"/>
              </a:buClr>
              <a:buFont typeface="Wingdings" panose="05000000000000000000" pitchFamily="2" charset="2"/>
              <a:buAutoNum type="arabicPeriod"/>
              <a:defRPr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資料切分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擷取重要索引值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71" y="2622947"/>
            <a:ext cx="8799755" cy="73610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89572" y="2007618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擠錠溫度起始索引</a:t>
            </a:r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zh-TW" altLang="en-US" sz="1400" b="1" dirty="0" smtClean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86923" y="3546820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擠錠溫度結束索引</a:t>
            </a:r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zh-TW" altLang="en-US" sz="1400" b="1" dirty="0" smtClean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269601" y="2230615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油</a:t>
            </a:r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缸壓力</a:t>
            </a:r>
            <a:r>
              <a:rPr lang="zh-TW" altLang="en-US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起始索引</a:t>
            </a:r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zh-TW" altLang="en-US" sz="1400" b="1" dirty="0" smtClean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18332" y="3541139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油</a:t>
            </a:r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缸</a:t>
            </a:r>
            <a:r>
              <a:rPr lang="zh-TW" altLang="en-US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壓力結束索引</a:t>
            </a:r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zh-TW" altLang="en-US" sz="1400" b="1" dirty="0" smtClean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/>
          <p:cNvCxnSpPr>
            <a:stCxn id="16" idx="0"/>
          </p:cNvCxnSpPr>
          <p:nvPr/>
        </p:nvCxnSpPr>
        <p:spPr>
          <a:xfrm flipH="1" flipV="1">
            <a:off x="3606747" y="3254530"/>
            <a:ext cx="1600" cy="28660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5" idx="2"/>
          </p:cNvCxnSpPr>
          <p:nvPr/>
        </p:nvCxnSpPr>
        <p:spPr>
          <a:xfrm flipH="1">
            <a:off x="2484554" y="2538392"/>
            <a:ext cx="775062" cy="26570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 flipV="1">
            <a:off x="1411237" y="3208514"/>
            <a:ext cx="1282" cy="37864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3" idx="2"/>
          </p:cNvCxnSpPr>
          <p:nvPr/>
        </p:nvCxnSpPr>
        <p:spPr>
          <a:xfrm flipH="1">
            <a:off x="609651" y="2315395"/>
            <a:ext cx="669936" cy="4887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3498202" y="1973513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下一鋁錠擠錠溫度起始索引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zh-TW" altLang="en-US" sz="1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955834" y="353226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鋁錠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擠錠溫度結束索引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zh-TW" altLang="en-US" sz="1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399225" y="2206497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鋁錠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油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缸壓力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起始索引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zh-TW" altLang="en-US" sz="1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498533" y="3877399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鋁錠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油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缸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壓力結束索引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zh-TW" altLang="en-US" sz="1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單箭頭接點 24"/>
          <p:cNvCxnSpPr>
            <a:stCxn id="24" idx="0"/>
          </p:cNvCxnSpPr>
          <p:nvPr/>
        </p:nvCxnSpPr>
        <p:spPr>
          <a:xfrm flipV="1">
            <a:off x="7847621" y="3254530"/>
            <a:ext cx="725361" cy="6228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23" idx="2"/>
          </p:cNvCxnSpPr>
          <p:nvPr/>
        </p:nvCxnSpPr>
        <p:spPr>
          <a:xfrm flipH="1">
            <a:off x="7452320" y="2514274"/>
            <a:ext cx="295993" cy="2898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22" idx="0"/>
          </p:cNvCxnSpPr>
          <p:nvPr/>
        </p:nvCxnSpPr>
        <p:spPr>
          <a:xfrm flipH="1" flipV="1">
            <a:off x="6300192" y="3168180"/>
            <a:ext cx="4730" cy="3640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4555638" y="2218445"/>
            <a:ext cx="453382" cy="5856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158578" y="1702737"/>
            <a:ext cx="837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格式：</a:t>
            </a:r>
            <a:r>
              <a:rPr lang="en-US" altLang="zh-TW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擠錠溫度起始索引值，</a:t>
            </a:r>
            <a:r>
              <a:rPr lang="zh-TW" altLang="en-US" sz="1400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擠錠</a:t>
            </a:r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溫度</a:t>
            </a:r>
            <a:r>
              <a:rPr lang="zh-TW" altLang="en-US" sz="1400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結束</a:t>
            </a:r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索引</a:t>
            </a:r>
            <a:r>
              <a:rPr lang="zh-TW" altLang="en-US" sz="1400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，油缸壓力起始</a:t>
            </a:r>
            <a:r>
              <a:rPr lang="zh-TW" altLang="en-US" sz="1400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索引值</a:t>
            </a:r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400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油缸壓力</a:t>
            </a:r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結束索引值 </a:t>
            </a:r>
            <a:r>
              <a:rPr lang="en-US" altLang="zh-TW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zh-TW" altLang="en-US" sz="1400" b="1" dirty="0" err="1" smtClean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467543" y="4077072"/>
            <a:ext cx="8424937" cy="2376264"/>
            <a:chOff x="10045485" y="2027745"/>
            <a:chExt cx="5027087" cy="2134678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45485" y="2181572"/>
              <a:ext cx="5027087" cy="1980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文字方塊 31"/>
            <p:cNvSpPr txBox="1"/>
            <p:nvPr/>
          </p:nvSpPr>
          <p:spPr>
            <a:xfrm>
              <a:off x="11097440" y="2048933"/>
              <a:ext cx="151578" cy="208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400" b="1" dirty="0" err="1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1330984" y="2027745"/>
              <a:ext cx="151578" cy="208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sz="1400" b="1" dirty="0" err="1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1505232" y="2204885"/>
              <a:ext cx="151578" cy="208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400" b="1" dirty="0" err="1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1872318" y="2859439"/>
              <a:ext cx="151578" cy="208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400" b="1" dirty="0" err="1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11686594" y="2124550"/>
              <a:ext cx="151578" cy="208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zh-TW" altLang="en-US" sz="1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11943590" y="2097443"/>
              <a:ext cx="151578" cy="208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endParaRPr lang="zh-TW" altLang="en-US" sz="1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12559028" y="2859438"/>
              <a:ext cx="151578" cy="208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  <a:endParaRPr lang="zh-TW" altLang="en-US" sz="1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2110950" y="2070465"/>
              <a:ext cx="151578" cy="208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zh-TW" altLang="en-US" sz="1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0132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25" y="3937868"/>
            <a:ext cx="7691588" cy="1168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25" y="2071316"/>
            <a:ext cx="4030100" cy="14974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216768" y="1121769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246063" y="863600"/>
            <a:ext cx="8569325" cy="561856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SzTx/>
              <a:buFontTx/>
              <a:buNone/>
              <a:defRPr/>
            </a:pP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kumimoji="0" lang="en-US" altLang="zh-TW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B1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擠製程生產品質</a:t>
            </a:r>
            <a:r>
              <a:rPr kumimoji="0"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預測模組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建置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已完成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zh-TW" altLang="en-US" sz="18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768" y="1443768"/>
            <a:ext cx="8135938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Aft>
                <a:spcPts val="0"/>
              </a:spcAft>
              <a:buClr>
                <a:srgbClr val="800080"/>
              </a:buClr>
              <a:buFont typeface="Wingdings" panose="05000000000000000000" pitchFamily="2" charset="2"/>
              <a:buAutoNum type="arabicPeriod"/>
              <a:defRPr/>
            </a:pP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前處理可視化採用套件</a:t>
            </a:r>
            <a:r>
              <a:rPr lang="en-US" altLang="zh-TW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(</a:t>
            </a: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模型建置前</a:t>
            </a:r>
            <a:r>
              <a:rPr lang="en-US" altLang="zh-TW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) </a:t>
            </a:r>
            <a:r>
              <a:rPr lang="en-US" altLang="zh-TW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Pandas-profiling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、</a:t>
            </a:r>
            <a:r>
              <a:rPr lang="en-US" altLang="zh-TW" sz="1400" kern="100" dirty="0" err="1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Sweetviz</a:t>
            </a:r>
            <a:endParaRPr lang="en-US" altLang="zh-TW" sz="1400" kern="1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28425" y="5544969"/>
            <a:ext cx="7702288" cy="7386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資料標記分類佔比：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完美半成品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錠，佔比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68%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略帶瑕疵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錠，佔比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32%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994717" y="5064709"/>
            <a:ext cx="2736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u="sng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標記分類</a:t>
            </a:r>
            <a:r>
              <a:rPr lang="en-US" altLang="zh-TW" sz="1400" b="1" u="sng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</a:t>
            </a:r>
            <a:r>
              <a:rPr lang="zh-TW" altLang="en-US" sz="1400" b="1" u="sng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b="1" u="sng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400" b="1" u="sng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  <a:r>
              <a:rPr lang="en-US" altLang="zh-TW" sz="1400" b="1" u="sng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b="1" u="sng" dirty="0" smtClean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9764" y="2709329"/>
            <a:ext cx="3986212" cy="287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086609" y="3542935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u="sng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模型輸入資料概覽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4412714" y="2833648"/>
            <a:ext cx="4603447" cy="7386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 smtClean="0"/>
              <a:t>以統計分析手法展開原始數據，共</a:t>
            </a:r>
            <a:r>
              <a:rPr lang="en-US" altLang="zh-TW" sz="1400" b="1" dirty="0" smtClean="0">
                <a:solidFill>
                  <a:srgbClr val="FF0000"/>
                </a:solidFill>
              </a:rPr>
              <a:t>71</a:t>
            </a:r>
            <a:r>
              <a:rPr lang="zh-TW" altLang="en-US" sz="1400" b="1" dirty="0" smtClean="0"/>
              <a:t>個欄位，包含</a:t>
            </a:r>
            <a:r>
              <a:rPr lang="en-US" altLang="zh-TW" sz="1400" b="1" dirty="0" smtClean="0"/>
              <a:t>70</a:t>
            </a:r>
            <a:r>
              <a:rPr lang="zh-TW" altLang="en-US" sz="1400" b="1" dirty="0" smtClean="0"/>
              <a:t>個數值型資料與</a:t>
            </a:r>
            <a:r>
              <a:rPr lang="en-US" altLang="zh-TW" sz="1400" b="1" dirty="0" smtClean="0"/>
              <a:t>1</a:t>
            </a:r>
            <a:r>
              <a:rPr lang="zh-TW" altLang="en-US" sz="1400" b="1" dirty="0" smtClean="0"/>
              <a:t>個類別型資料</a:t>
            </a:r>
            <a:endParaRPr lang="en-US" altLang="zh-TW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 smtClean="0"/>
              <a:t>目前收集鋁錠資料共</a:t>
            </a:r>
            <a:r>
              <a:rPr lang="en-US" altLang="zh-TW" sz="1400" b="1" dirty="0" smtClean="0">
                <a:solidFill>
                  <a:srgbClr val="FF0000"/>
                </a:solidFill>
              </a:rPr>
              <a:t>412</a:t>
            </a:r>
            <a:r>
              <a:rPr lang="zh-TW" altLang="en-US" sz="1400" b="1" dirty="0" smtClean="0"/>
              <a:t>錠</a:t>
            </a:r>
          </a:p>
        </p:txBody>
      </p:sp>
      <p:sp>
        <p:nvSpPr>
          <p:cNvPr id="17" name="矩形 16"/>
          <p:cNvSpPr/>
          <p:nvPr/>
        </p:nvSpPr>
        <p:spPr>
          <a:xfrm>
            <a:off x="4952847" y="3137335"/>
            <a:ext cx="555257" cy="160096"/>
          </a:xfrm>
          <a:prstGeom prst="rect">
            <a:avLst/>
          </a:prstGeom>
          <a:solidFill>
            <a:srgbClr val="609ADA">
              <a:alpha val="50000"/>
            </a:srgb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8" name="矩形 17"/>
          <p:cNvSpPr/>
          <p:nvPr/>
        </p:nvSpPr>
        <p:spPr>
          <a:xfrm>
            <a:off x="6290024" y="3145375"/>
            <a:ext cx="586232" cy="152056"/>
          </a:xfrm>
          <a:prstGeom prst="rect">
            <a:avLst/>
          </a:prstGeom>
          <a:solidFill>
            <a:srgbClr val="F78D3F">
              <a:alpha val="50000"/>
            </a:srgb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cxnSp>
        <p:nvCxnSpPr>
          <p:cNvPr id="19" name="直線單箭頭接點 18"/>
          <p:cNvCxnSpPr>
            <a:endCxn id="21" idx="2"/>
          </p:cNvCxnSpPr>
          <p:nvPr/>
        </p:nvCxnSpPr>
        <p:spPr>
          <a:xfrm flipV="1">
            <a:off x="5214457" y="2608747"/>
            <a:ext cx="12364" cy="528589"/>
          </a:xfrm>
          <a:prstGeom prst="straightConnector1">
            <a:avLst/>
          </a:prstGeom>
          <a:ln>
            <a:solidFill>
              <a:srgbClr val="609A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583140" y="2605498"/>
            <a:ext cx="1066" cy="531837"/>
          </a:xfrm>
          <a:prstGeom prst="straightConnector1">
            <a:avLst/>
          </a:prstGeom>
          <a:ln>
            <a:solidFill>
              <a:srgbClr val="F78D3F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595879" y="230097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原始資料轉換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5952198" y="229772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rgbClr val="F78D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資料標記結果</a:t>
            </a:r>
          </a:p>
        </p:txBody>
      </p:sp>
      <p:sp>
        <p:nvSpPr>
          <p:cNvPr id="7" name="矩形 6"/>
          <p:cNvSpPr/>
          <p:nvPr/>
        </p:nvSpPr>
        <p:spPr>
          <a:xfrm>
            <a:off x="5952198" y="3937867"/>
            <a:ext cx="2078515" cy="492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93117" y="32837"/>
            <a:ext cx="302433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煩請紹賢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更新錠數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以及相關資訊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6041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08" y="1772816"/>
            <a:ext cx="4116402" cy="243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216768" y="1121769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246063" y="863600"/>
            <a:ext cx="8569325" cy="561856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SzTx/>
              <a:buFontTx/>
              <a:buNone/>
              <a:defRPr/>
            </a:pP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kumimoji="0" lang="en-US" altLang="zh-TW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B1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擠製程生產品質</a:t>
            </a:r>
            <a:r>
              <a:rPr kumimoji="0"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預測模組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建置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已完成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zh-TW" altLang="en-US" sz="18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768" y="1450206"/>
            <a:ext cx="8747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Aft>
                <a:spcPts val="0"/>
              </a:spcAft>
              <a:buClr>
                <a:srgbClr val="800080"/>
              </a:buClr>
              <a:buFont typeface="Wingdings" panose="05000000000000000000" pitchFamily="2" charset="2"/>
              <a:buAutoNum type="arabicPeriod"/>
              <a:defRPr/>
            </a:pP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完成</a:t>
            </a:r>
            <a:r>
              <a:rPr lang="en-US" altLang="zh-TW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412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碇</a:t>
            </a: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資料蒐集。截至目前為止所收集到的資料量：每錠生產</a:t>
            </a:r>
            <a:r>
              <a:rPr lang="en-US" altLang="zh-TW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150</a:t>
            </a: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秒*</a:t>
            </a:r>
            <a:r>
              <a:rPr lang="en-US" altLang="zh-TW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60Hz*412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錠</a:t>
            </a:r>
            <a:r>
              <a:rPr lang="en-US" altLang="zh-TW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=3,708,000</a:t>
            </a: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組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資料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30" y="1953909"/>
            <a:ext cx="4120180" cy="1325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5085252" y="1674304"/>
            <a:ext cx="3042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最佳演算法：</a:t>
            </a:r>
            <a:r>
              <a:rPr lang="en-US" altLang="zh-TW" sz="16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endParaRPr lang="zh-TW" altLang="en-US" sz="16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肘形接點 16"/>
          <p:cNvCxnSpPr/>
          <p:nvPr/>
        </p:nvCxnSpPr>
        <p:spPr>
          <a:xfrm>
            <a:off x="4203429" y="1953909"/>
            <a:ext cx="2412269" cy="11498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113018" y="4163353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u="sng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機器學習方法效能排</a:t>
            </a:r>
            <a:r>
              <a:rPr lang="zh-TW" altLang="en-US" sz="1400" b="1" u="sng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</a:t>
            </a:r>
            <a:endParaRPr lang="zh-TW" altLang="en-US" sz="1400" b="1" u="sng" dirty="0" smtClean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23528" y="4509120"/>
            <a:ext cx="3240360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特徵對品質結果影響最大的前三名：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6700" lvl="1" indent="-171450">
              <a:buFont typeface="+mj-lt"/>
              <a:buAutoNum type="arabicPeriod"/>
            </a:pPr>
            <a:r>
              <a:rPr lang="zh-TW" altLang="en-US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模具溫度最小值</a:t>
            </a:r>
            <a:endParaRPr lang="en-US" altLang="zh-TW" sz="1400" b="1" dirty="0" smtClean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6700" lvl="1" indent="-171450">
              <a:buFont typeface="+mj-lt"/>
              <a:buAutoNum type="arabicPeriod"/>
            </a:pPr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盛錠</a:t>
            </a:r>
            <a:r>
              <a:rPr lang="zh-TW" altLang="en-US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筒溫度峰度</a:t>
            </a:r>
            <a:endParaRPr lang="en-US" altLang="zh-TW" sz="1400" b="1" dirty="0" smtClean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6700" lvl="1" indent="-171450">
              <a:buFont typeface="+mj-lt"/>
              <a:buAutoNum type="arabicPeriod"/>
            </a:pPr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盛錠</a:t>
            </a:r>
            <a:r>
              <a:rPr lang="zh-TW" altLang="en-US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筒溫度平均</a:t>
            </a:r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zh-TW" altLang="en-US" sz="1400" b="1" dirty="0" smtClean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147922" y="5255622"/>
            <a:ext cx="93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u="sng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特徵重要性排序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242268" y="5517232"/>
            <a:ext cx="3321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400" b="1" dirty="0" smtClean="0">
                <a:solidFill>
                  <a:srgbClr val="393939">
                    <a:lumMod val="75000"/>
                  </a:srgbClr>
                </a:solidFill>
                <a:latin typeface="Arial"/>
                <a:ea typeface="微軟正黑體"/>
              </a:rPr>
              <a:t>推</a:t>
            </a:r>
            <a:r>
              <a:rPr kumimoji="0" lang="zh-TW" altLang="en-US" sz="1400" b="1" dirty="0">
                <a:solidFill>
                  <a:srgbClr val="393939">
                    <a:lumMod val="75000"/>
                  </a:srgbClr>
                </a:solidFill>
                <a:latin typeface="Arial"/>
                <a:ea typeface="微軟正黑體"/>
              </a:rPr>
              <a:t>測</a:t>
            </a:r>
            <a:r>
              <a:rPr kumimoji="0" lang="zh-TW" altLang="en-US" sz="1400" b="1" dirty="0" smtClean="0">
                <a:solidFill>
                  <a:srgbClr val="393939">
                    <a:lumMod val="75000"/>
                  </a:srgbClr>
                </a:solidFill>
                <a:latin typeface="Arial"/>
                <a:ea typeface="微軟正黑體"/>
              </a:rPr>
              <a:t>：</a:t>
            </a:r>
            <a:endParaRPr kumimoji="0" lang="en-US" altLang="zh-TW" sz="1400" b="1" dirty="0" smtClean="0">
              <a:solidFill>
                <a:srgbClr val="393939">
                  <a:lumMod val="75000"/>
                </a:srgbClr>
              </a:solidFill>
              <a:latin typeface="Arial"/>
              <a:ea typeface="微軟正黑體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400" b="1" dirty="0" smtClean="0">
                <a:solidFill>
                  <a:srgbClr val="393939">
                    <a:lumMod val="75000"/>
                  </a:srgbClr>
                </a:solidFill>
                <a:latin typeface="Arial"/>
                <a:ea typeface="微軟正黑體"/>
              </a:rPr>
              <a:t>於擠製過程中，模具與盛錠筒溫度可能會造成鋁擠半成品在</a:t>
            </a:r>
            <a:r>
              <a:rPr kumimoji="0" lang="zh-TW" altLang="en-US" sz="1400" b="1" dirty="0" smtClean="0">
                <a:solidFill>
                  <a:srgbClr val="FF0000"/>
                </a:solidFill>
                <a:latin typeface="Arial"/>
                <a:ea typeface="微軟正黑體"/>
              </a:rPr>
              <a:t>冷卻過後</a:t>
            </a:r>
            <a:r>
              <a:rPr kumimoji="0" lang="zh-TW" altLang="en-US" sz="1400" b="1" dirty="0" smtClean="0">
                <a:solidFill>
                  <a:srgbClr val="393939">
                    <a:lumMod val="75000"/>
                  </a:srgbClr>
                </a:solidFill>
                <a:latin typeface="Arial"/>
                <a:ea typeface="微軟正黑體"/>
              </a:rPr>
              <a:t>易出現結晶化或其他表面異常狀況。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348096" y="1649952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kern="1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擠錠溫度、盛錠桶溫度</a:t>
            </a:r>
            <a:r>
              <a:rPr lang="zh-TW" altLang="en-US" sz="1200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、</a:t>
            </a:r>
            <a:r>
              <a:rPr lang="en-US" altLang="zh-TW" sz="1200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/>
            </a:r>
            <a:br>
              <a:rPr lang="en-US" altLang="zh-TW" sz="1200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</a:br>
            <a:r>
              <a:rPr lang="zh-TW" altLang="en-US" sz="1200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擠</a:t>
            </a:r>
            <a:r>
              <a:rPr lang="zh-TW" altLang="en-US" sz="1200" kern="1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模</a:t>
            </a:r>
            <a:r>
              <a:rPr lang="zh-TW" altLang="en-US" sz="1200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溫度</a:t>
            </a:r>
            <a:r>
              <a:rPr lang="zh-TW" altLang="en-US" sz="12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、</a:t>
            </a:r>
            <a:r>
              <a:rPr lang="zh-TW" altLang="en-US" sz="1200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主</a:t>
            </a:r>
            <a:r>
              <a:rPr lang="zh-TW" altLang="en-US" sz="1200" kern="1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缸油壓</a:t>
            </a:r>
            <a:endParaRPr lang="zh-TW" altLang="en-US" sz="12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114182" y="20058"/>
            <a:ext cx="302433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煩請紹賢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更新錠數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以及相關資訊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472" y="2080366"/>
            <a:ext cx="4414016" cy="7725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472" y="2920444"/>
            <a:ext cx="4407468" cy="201065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400647" y="2375817"/>
            <a:ext cx="67671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Light Gradient Boosting Machine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由微軟於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釋出穩定版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基於決策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樹學習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算法的梯度提升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框架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優勢：對於訓練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資料有限、訓練時間少、專業知識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少依舊有不錯的準度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不同於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是以一層一層水平方向生長決策樹，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則是利用增益最大的節點向下生產決策樹，相較於用層的生產方式減少更多的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406933" y="5407664"/>
            <a:ext cx="518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Boosting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，梯度上升算法，又稱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Additive Training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，此方法最初先以常數作為預測，在之後每次預測時新加入一個學習函數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04248" y="3789040"/>
            <a:ext cx="543848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6286558" y="4042421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針對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級品之召回率</a:t>
            </a:r>
            <a:endParaRPr lang="zh-TW" altLang="en-US" sz="1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465" y="4359413"/>
            <a:ext cx="4252401" cy="2087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55343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https://img-blog.csdnimg.cn/2020071712072839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92" y="4077072"/>
            <a:ext cx="5096562" cy="19244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216768" y="1121769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246063" y="863600"/>
            <a:ext cx="8569325" cy="505528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SzTx/>
              <a:buFontTx/>
              <a:buNone/>
              <a:defRPr/>
            </a:pP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kumimoji="0" lang="en-US" altLang="zh-TW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B1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擠製程生產品質</a:t>
            </a:r>
            <a:r>
              <a:rPr kumimoji="0"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預測模組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建置</a:t>
            </a:r>
            <a:r>
              <a:rPr kumimoji="0" lang="en-US" altLang="zh-TW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已完成</a:t>
            </a:r>
            <a:r>
              <a:rPr kumimoji="0" lang="en-US" altLang="zh-TW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zh-TW" altLang="en-US" sz="1800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92" y="2172002"/>
            <a:ext cx="5096562" cy="1617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8" name="文字方塊 37"/>
          <p:cNvSpPr txBox="1"/>
          <p:nvPr/>
        </p:nvSpPr>
        <p:spPr>
          <a:xfrm>
            <a:off x="271253" y="1439663"/>
            <a:ext cx="3286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預測結果：</a:t>
            </a:r>
            <a:r>
              <a:rPr lang="en-US" altLang="zh-TW" sz="1400" b="1" dirty="0" smtClean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b="1" dirty="0" smtClean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  <a:r>
              <a:rPr lang="en-US" altLang="zh-TW" sz="1400" b="1" dirty="0" smtClean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(0.61)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預測邏輯：</a:t>
            </a:r>
            <a:r>
              <a:rPr lang="zh-TW" altLang="en-US" sz="1400" b="1" dirty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擠錠溫偏度大於</a:t>
            </a:r>
            <a:r>
              <a:rPr lang="en-US" altLang="zh-TW" sz="1400" b="1" dirty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-7.8</a:t>
            </a:r>
            <a:r>
              <a:rPr lang="zh-TW" altLang="en-US" sz="1400" b="1" dirty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，且對</a:t>
            </a:r>
            <a:r>
              <a:rPr lang="zh-TW" altLang="en-US" sz="1400" b="1" dirty="0" smtClean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品質影響</a:t>
            </a:r>
            <a:r>
              <a:rPr lang="zh-TW" altLang="en-US" sz="1400" b="1" dirty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較</a:t>
            </a:r>
            <a:r>
              <a:rPr lang="zh-TW" altLang="en-US" sz="1400" b="1" dirty="0" smtClean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大故</a:t>
            </a:r>
            <a:r>
              <a:rPr lang="zh-TW" altLang="en-US" sz="1400" b="1" dirty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判為</a:t>
            </a:r>
            <a:r>
              <a:rPr lang="en-US" altLang="zh-TW" sz="1400" b="1" dirty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b="1" dirty="0" smtClean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  <a:endParaRPr lang="zh-TW" altLang="en-US" sz="1400" b="1" dirty="0">
              <a:solidFill>
                <a:srgbClr val="609A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979712" y="3783712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Lime</a:t>
            </a:r>
            <a:r>
              <a:rPr lang="zh-TW" altLang="en-US" sz="14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解釋</a:t>
            </a:r>
            <a:r>
              <a:rPr lang="en-US" altLang="zh-TW" sz="14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</a:t>
            </a:r>
            <a:endParaRPr lang="zh-TW" altLang="en-US" sz="14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213421" y="600154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三種偏度樣態</a:t>
            </a:r>
            <a:endParaRPr lang="zh-TW" altLang="en-US" sz="14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508104" y="2172002"/>
            <a:ext cx="3482415" cy="38374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8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小結：</a:t>
            </a:r>
            <a:endParaRPr lang="en-US" altLang="zh-TW" sz="1800" b="1" dirty="0" smtClean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針對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擠錠</a:t>
            </a:r>
            <a:r>
              <a:rPr lang="zh-TW" altLang="en-US" sz="18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溫度</a:t>
            </a:r>
            <a:r>
              <a:rPr lang="zh-TW" altLang="en-US" sz="18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，模型預測貼近常態分佈的準確率更佳，對應場域狀況，得縮減並固定</a:t>
            </a:r>
            <a:r>
              <a:rPr lang="zh-TW" altLang="en-US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叫錠後到生產前</a:t>
            </a:r>
            <a:r>
              <a:rPr lang="zh-TW" altLang="en-US" sz="18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的時間。</a:t>
            </a:r>
            <a:endParaRPr lang="en-US" altLang="zh-TW" sz="1800" b="1" dirty="0" smtClean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針對</a:t>
            </a:r>
            <a:r>
              <a:rPr lang="zh-TW" altLang="en-US" sz="18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模具與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盛錠</a:t>
            </a:r>
            <a:r>
              <a:rPr lang="zh-TW" altLang="en-US" sz="18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筒溫度</a:t>
            </a:r>
            <a:r>
              <a:rPr lang="zh-TW" altLang="en-US" sz="18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，由於生產過程中模具溫度變化較盛錠筒溫度小的多，模型預測應主要觀察</a:t>
            </a:r>
            <a:r>
              <a:rPr lang="zh-TW" altLang="en-US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初始生產模具溫度</a:t>
            </a:r>
            <a:r>
              <a:rPr lang="zh-TW" altLang="en-US" sz="18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平均盛錠筒溫度</a:t>
            </a:r>
            <a:r>
              <a:rPr lang="zh-TW" altLang="en-US" sz="18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，以此作為鋁錠分級</a:t>
            </a:r>
            <a:r>
              <a:rPr lang="zh-TW" altLang="en-US" sz="1800" b="1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的標準。</a:t>
            </a:r>
            <a:endParaRPr lang="zh-TW" altLang="en-US" sz="1800" b="1" dirty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557429" y="4087269"/>
            <a:ext cx="1806339" cy="1913287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5991219" y="36624"/>
            <a:ext cx="302433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煩請紹賢整合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並附上一段文字說明與小結論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向右箭號 5"/>
          <p:cNvSpPr/>
          <p:nvPr/>
        </p:nvSpPr>
        <p:spPr>
          <a:xfrm rot="10800000">
            <a:off x="3205460" y="4712715"/>
            <a:ext cx="539689" cy="444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3074337" y="422084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模型建議</a:t>
            </a:r>
            <a:endParaRPr lang="en-US" altLang="zh-TW" sz="1400" b="1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調整方向</a:t>
            </a:r>
            <a:endParaRPr lang="zh-TW" altLang="en-US" sz="14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9396536" y="1655106"/>
            <a:ext cx="39604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額外提問：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鋁錠從被切割完出加熱爐至油壓開始擠壓這段時間，鋁錠從攝氏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540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度降到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度與攝氏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520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度一樣降到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度，兩者間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的化學變化是否會影響鋁錠？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針對「模型的輸出需要提供使用者實際的建議」，是否於資料收集時，須額外考量參數調整難易度、參數影響標的重要程度、參數轉換特徵對應現場實際狀況描述等等？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在夏天或是廠內溫度較高時，生產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級的機會是否比較高？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3834498" y="6009421"/>
            <a:ext cx="156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擠錠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溫度趨勢幾乎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皆為</a:t>
            </a:r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負偏態</a:t>
            </a:r>
            <a:endParaRPr lang="zh-TW" altLang="en-US" sz="1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2382066" y="5233811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偏度</a:t>
            </a:r>
            <a:r>
              <a:rPr lang="en-US" altLang="zh-TW" sz="1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=0</a:t>
            </a:r>
            <a:endParaRPr lang="zh-TW" altLang="en-US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4165078" y="5237989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偏度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641249" y="5234922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偏度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en-US" altLang="zh-TW" sz="1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61669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216768" y="1121769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246063" y="863600"/>
            <a:ext cx="8569325" cy="505528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SzTx/>
              <a:buFontTx/>
              <a:buNone/>
              <a:defRPr/>
            </a:pP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kumimoji="0" lang="en-US" altLang="zh-TW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B1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擠製程生產品質</a:t>
            </a:r>
            <a:r>
              <a:rPr kumimoji="0"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預測模組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建置</a:t>
            </a:r>
            <a:r>
              <a:rPr kumimoji="0" lang="en-US" altLang="zh-TW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已完成</a:t>
            </a:r>
            <a:r>
              <a:rPr kumimoji="0" lang="en-US" altLang="zh-TW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zh-TW" altLang="en-US" sz="1800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8" name="直排文字版面配置區 7"/>
          <p:cNvSpPr txBox="1">
            <a:spLocks/>
          </p:cNvSpPr>
          <p:nvPr/>
        </p:nvSpPr>
        <p:spPr>
          <a:xfrm>
            <a:off x="645195" y="1373834"/>
            <a:ext cx="8064896" cy="48965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7200" indent="-45720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lang="zh-TW" sz="2400" b="1" kern="1200">
                <a:solidFill>
                  <a:srgbClr val="333399"/>
                </a:solidFill>
                <a:latin typeface="Arial"/>
                <a:ea typeface="標楷體" pitchFamily="65"/>
              </a:defRPr>
            </a:lvl1pPr>
            <a:lvl2pPr marL="742950" lvl="1" indent="-28575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–"/>
              <a:defRPr lang="zh-TW" sz="2200">
                <a:solidFill>
                  <a:srgbClr val="000000"/>
                </a:solidFill>
                <a:latin typeface="Arial"/>
                <a:ea typeface="標楷體"/>
              </a:defRPr>
            </a:lvl2pPr>
            <a:lvl3pPr marL="1143000" lvl="2" indent="-228600" algn="l" rtl="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Char char="•"/>
              <a:defRPr lang="zh-TW" sz="2400">
                <a:solidFill>
                  <a:srgbClr val="000000"/>
                </a:solidFill>
                <a:latin typeface="Arial"/>
                <a:ea typeface="標楷體"/>
              </a:defRPr>
            </a:lvl3pPr>
            <a:lvl4pPr marL="1600200" lvl="3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–"/>
              <a:defRPr lang="zh-TW" sz="2000">
                <a:solidFill>
                  <a:srgbClr val="000000"/>
                </a:solidFill>
                <a:latin typeface="Arial"/>
                <a:ea typeface="標楷體"/>
              </a:defRPr>
            </a:lvl4pPr>
            <a:lvl5pPr marL="2057400" lvl="4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lang="zh-TW" sz="2000">
                <a:solidFill>
                  <a:srgbClr val="000000"/>
                </a:solidFill>
                <a:latin typeface="Arial"/>
                <a:ea typeface="標楷體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lang="zh-TW" sz="2000">
                <a:solidFill>
                  <a:srgbClr val="000000"/>
                </a:solidFill>
                <a:latin typeface="Arial"/>
                <a:ea typeface="標楷體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lang="zh-TW" sz="2000">
                <a:solidFill>
                  <a:srgbClr val="000000"/>
                </a:solidFill>
                <a:latin typeface="Arial"/>
                <a:ea typeface="標楷體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lang="zh-TW" sz="2000">
                <a:solidFill>
                  <a:srgbClr val="000000"/>
                </a:solidFill>
                <a:latin typeface="Arial"/>
                <a:ea typeface="標楷體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lang="zh-TW" sz="2000">
                <a:solidFill>
                  <a:srgbClr val="000000"/>
                </a:solidFill>
                <a:latin typeface="Arial"/>
                <a:ea typeface="標楷體"/>
              </a:defRPr>
            </a:lvl9pPr>
          </a:lstStyle>
          <a:p>
            <a:pPr marL="0" indent="0">
              <a:buNone/>
            </a:pPr>
            <a:r>
              <a:rPr kumimoji="0" lang="zh-TW" altLang="en-US" dirty="0" smtClean="0"/>
              <a:t>隨機森林模型結論</a:t>
            </a:r>
          </a:p>
          <a:p>
            <a:pPr marL="542925" lvl="1"/>
            <a:r>
              <a:rPr kumimoji="0" lang="zh-TW" altLang="en-US" kern="0" dirty="0" smtClean="0"/>
              <a:t>針對異常</a:t>
            </a:r>
            <a:r>
              <a:rPr kumimoji="0" lang="en-US" altLang="zh-TW" kern="0" dirty="0" smtClean="0"/>
              <a:t>(</a:t>
            </a:r>
            <a:r>
              <a:rPr kumimoji="0" lang="en-US" altLang="zh-TW" kern="0" dirty="0" smtClean="0">
                <a:solidFill>
                  <a:srgbClr val="FF0000"/>
                </a:solidFill>
              </a:rPr>
              <a:t>B</a:t>
            </a:r>
            <a:r>
              <a:rPr kumimoji="0" lang="en-US" altLang="zh-TW" kern="0" dirty="0" smtClean="0"/>
              <a:t>)</a:t>
            </a:r>
            <a:r>
              <a:rPr kumimoji="0" lang="zh-TW" altLang="en-US" kern="0" dirty="0" smtClean="0"/>
              <a:t>召回率為</a:t>
            </a:r>
            <a:r>
              <a:rPr kumimoji="0" lang="en-US" altLang="zh-TW" kern="0" dirty="0" smtClean="0">
                <a:solidFill>
                  <a:srgbClr val="FF0000"/>
                </a:solidFill>
              </a:rPr>
              <a:t>85%</a:t>
            </a:r>
            <a:r>
              <a:rPr kumimoji="0" lang="zh-TW" altLang="en-US" kern="0" dirty="0" smtClean="0">
                <a:solidFill>
                  <a:schemeClr val="tx1"/>
                </a:solidFill>
              </a:rPr>
              <a:t>，達成預期規劃指標</a:t>
            </a:r>
          </a:p>
          <a:p>
            <a:pPr marL="542925" lvl="1"/>
            <a:r>
              <a:rPr kumimoji="0" lang="zh-TW" altLang="en-US" kern="0" dirty="0" smtClean="0">
                <a:solidFill>
                  <a:schemeClr val="tx1"/>
                </a:solidFill>
              </a:rPr>
              <a:t>主要影響鋁擠半成品品質的肇因為</a:t>
            </a:r>
            <a:r>
              <a:rPr kumimoji="0" lang="zh-TW" altLang="en-US" kern="0" dirty="0" smtClean="0">
                <a:solidFill>
                  <a:srgbClr val="FF0000"/>
                </a:solidFill>
              </a:rPr>
              <a:t>擠錠溫、模溫、盛錠筒溫</a:t>
            </a:r>
          </a:p>
          <a:p>
            <a:pPr marL="542925" lvl="1"/>
            <a:r>
              <a:rPr kumimoji="0" lang="zh-TW" altLang="en-US" kern="0" dirty="0" smtClean="0">
                <a:solidFill>
                  <a:schemeClr val="tx1"/>
                </a:solidFill>
              </a:rPr>
              <a:t>推測有此肇因改變的原因為：</a:t>
            </a:r>
          </a:p>
          <a:p>
            <a:pPr marL="819150" lvl="2" indent="-285750"/>
            <a:r>
              <a:rPr kumimoji="0" lang="zh-TW" altLang="en-US" kern="0" dirty="0" smtClean="0">
                <a:solidFill>
                  <a:schemeClr val="tx1"/>
                </a:solidFill>
              </a:rPr>
              <a:t>中途有更換</a:t>
            </a:r>
            <a:r>
              <a:rPr kumimoji="0" lang="en-US" altLang="zh-TW" kern="0" dirty="0" smtClean="0">
                <a:solidFill>
                  <a:schemeClr val="tx1"/>
                </a:solidFill>
              </a:rPr>
              <a:t>CAR-09</a:t>
            </a:r>
            <a:r>
              <a:rPr kumimoji="0" lang="zh-TW" altLang="en-US" kern="0" dirty="0" smtClean="0">
                <a:solidFill>
                  <a:schemeClr val="tx1"/>
                </a:solidFill>
              </a:rPr>
              <a:t>模具，且第三次標記資料大多數為</a:t>
            </a:r>
            <a:r>
              <a:rPr kumimoji="0" lang="en-US" altLang="zh-TW" kern="0" dirty="0" smtClean="0">
                <a:solidFill>
                  <a:schemeClr val="tx1"/>
                </a:solidFill>
              </a:rPr>
              <a:t>A</a:t>
            </a:r>
            <a:r>
              <a:rPr kumimoji="0" lang="zh-TW" altLang="en-US" kern="0" dirty="0" smtClean="0">
                <a:solidFill>
                  <a:schemeClr val="tx1"/>
                </a:solidFill>
              </a:rPr>
              <a:t>級，而前兩次標記資料大多數為</a:t>
            </a:r>
            <a:r>
              <a:rPr kumimoji="0" lang="en-US" altLang="zh-TW" kern="0" dirty="0" smtClean="0">
                <a:solidFill>
                  <a:schemeClr val="tx1"/>
                </a:solidFill>
              </a:rPr>
              <a:t>B</a:t>
            </a:r>
            <a:r>
              <a:rPr kumimoji="0" lang="zh-TW" altLang="en-US" kern="0" dirty="0" smtClean="0">
                <a:solidFill>
                  <a:schemeClr val="tx1"/>
                </a:solidFill>
              </a:rPr>
              <a:t>級，因此可能導致</a:t>
            </a:r>
            <a:r>
              <a:rPr kumimoji="0" lang="zh-TW" altLang="en-US" b="1" kern="0" dirty="0" smtClean="0">
                <a:solidFill>
                  <a:srgbClr val="FF0000"/>
                </a:solidFill>
              </a:rPr>
              <a:t>第三次的模具溫度資料與前兩次差異較大</a:t>
            </a:r>
            <a:r>
              <a:rPr kumimoji="0" lang="zh-TW" altLang="en-US" kern="0" dirty="0" smtClean="0">
                <a:solidFill>
                  <a:schemeClr val="tx1"/>
                </a:solidFill>
              </a:rPr>
              <a:t>，使其影響品質更大</a:t>
            </a:r>
            <a:r>
              <a:rPr kumimoji="0" lang="en-US" altLang="zh-TW" kern="0" dirty="0" smtClean="0">
                <a:solidFill>
                  <a:schemeClr val="tx1"/>
                </a:solidFill>
              </a:rPr>
              <a:t>(</a:t>
            </a:r>
            <a:r>
              <a:rPr kumimoji="0" lang="zh-TW" altLang="en-US" kern="0" dirty="0" smtClean="0">
                <a:solidFill>
                  <a:schemeClr val="tx1"/>
                </a:solidFill>
              </a:rPr>
              <a:t>註：特徵重要性排前為影響品質較大的，而非模型預測結果的建議方向</a:t>
            </a:r>
            <a:r>
              <a:rPr kumimoji="0" lang="en-US" altLang="zh-TW" kern="0" dirty="0" smtClean="0">
                <a:solidFill>
                  <a:schemeClr val="tx1"/>
                </a:solidFill>
              </a:rPr>
              <a:t>)</a:t>
            </a:r>
            <a:endParaRPr kumimoji="0" lang="zh-TW" altLang="en-US" kern="0" dirty="0" smtClean="0">
              <a:solidFill>
                <a:schemeClr val="tx1"/>
              </a:solidFill>
            </a:endParaRPr>
          </a:p>
          <a:p>
            <a:pPr lvl="1"/>
            <a:r>
              <a:rPr kumimoji="0" lang="zh-TW" altLang="en-US" kern="0" dirty="0" smtClean="0"/>
              <a:t>後續建議修正</a:t>
            </a:r>
            <a:r>
              <a:rPr kumimoji="0" lang="en-US" altLang="zh-TW" kern="0" dirty="0" smtClean="0"/>
              <a:t>(</a:t>
            </a:r>
            <a:r>
              <a:rPr kumimoji="0" lang="zh-TW" altLang="en-US" kern="0" dirty="0" smtClean="0"/>
              <a:t>同步考慮往後數位化資料標記欄位</a:t>
            </a:r>
            <a:r>
              <a:rPr kumimoji="0" lang="en-US" altLang="zh-TW" kern="0" dirty="0" smtClean="0"/>
              <a:t>)</a:t>
            </a:r>
          </a:p>
          <a:p>
            <a:pPr lvl="2"/>
            <a:r>
              <a:rPr kumimoji="0" lang="zh-TW" altLang="en-US" kern="0" dirty="0" smtClean="0"/>
              <a:t>增加標記欄位：模具編號、模具已生產錠數、盛錠筒相關欄位等等，以此將同型號模具</a:t>
            </a:r>
            <a:r>
              <a:rPr kumimoji="0" lang="en-US" altLang="zh-TW" kern="0" dirty="0" smtClean="0"/>
              <a:t>(CAR-09)</a:t>
            </a:r>
            <a:r>
              <a:rPr kumimoji="0" lang="zh-TW" altLang="en-US" kern="0" dirty="0" smtClean="0"/>
              <a:t>更細節的部份區分開來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761363" y="3360441"/>
            <a:ext cx="5328592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棄</a:t>
            </a:r>
            <a:r>
              <a:rPr lang="zh-TW" altLang="en-US" dirty="0" smtClean="0">
                <a:solidFill>
                  <a:srgbClr val="FF0000"/>
                </a:solidFill>
              </a:rPr>
              <a:t>用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8069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216768" y="1121769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246063" y="863600"/>
            <a:ext cx="8569325" cy="505528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SzTx/>
              <a:buFontTx/>
              <a:buNone/>
              <a:defRPr/>
            </a:pP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kumimoji="0" lang="en-US" altLang="zh-TW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B1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擠製程生產品質</a:t>
            </a:r>
            <a:r>
              <a:rPr kumimoji="0"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預測模組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建置</a:t>
            </a:r>
            <a:r>
              <a:rPr kumimoji="0" lang="en-US" altLang="zh-TW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已完成</a:t>
            </a:r>
            <a:r>
              <a:rPr kumimoji="0" lang="en-US" altLang="zh-TW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zh-TW" altLang="en-US" sz="1800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768" y="1450206"/>
            <a:ext cx="8135938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388" indent="-179388" eaLnBrk="1" fontAlgn="auto" hangingPunct="1">
              <a:spcAft>
                <a:spcPts val="0"/>
              </a:spcAft>
              <a:buClr>
                <a:srgbClr val="800080"/>
              </a:buClr>
              <a:buFont typeface="Wingdings" panose="05000000000000000000" pitchFamily="2" charset="2"/>
              <a:buNone/>
              <a:defRPr/>
            </a:pPr>
            <a:r>
              <a:rPr lang="en-US" altLang="zh-TW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1</a:t>
            </a:r>
            <a:r>
              <a:rPr lang="en-US" altLang="zh-TW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.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完成</a:t>
            </a:r>
            <a:r>
              <a:rPr lang="en-US" altLang="zh-TW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AI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模組警示畫面配置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536" y="1839061"/>
            <a:ext cx="8476630" cy="427317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529040" y="9438"/>
            <a:ext cx="3638773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煩請紹賢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更新新版畫面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以及是否有處置建議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839061"/>
            <a:ext cx="8637253" cy="42246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1560" y="5310767"/>
            <a:ext cx="1368152" cy="7529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模溫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異常</a:t>
            </a:r>
          </a:p>
        </p:txBody>
      </p:sp>
      <p:sp>
        <p:nvSpPr>
          <p:cNvPr id="12" name="矩形 11"/>
          <p:cNvSpPr/>
          <p:nvPr/>
        </p:nvSpPr>
        <p:spPr>
          <a:xfrm>
            <a:off x="2051720" y="5310766"/>
            <a:ext cx="1368152" cy="74342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模溫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異常</a:t>
            </a:r>
          </a:p>
        </p:txBody>
      </p:sp>
    </p:spTree>
    <p:extLst>
      <p:ext uri="{BB962C8B-B14F-4D97-AF65-F5344CB8AC3E}">
        <p14:creationId xmlns:p14="http://schemas.microsoft.com/office/powerpoint/2010/main" val="15713042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114300" y="1144588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246063" y="863600"/>
            <a:ext cx="8569325" cy="561856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ct val="0"/>
              </a:spcAft>
              <a:buSzTx/>
              <a:buNone/>
              <a:defRPr/>
            </a:pPr>
            <a:r>
              <a:rPr lang="zh-TW" altLang="en-US" sz="1800" kern="0" dirty="0"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資安執行情況</a:t>
            </a:r>
            <a:r>
              <a:rPr lang="en-US" altLang="zh-TW" sz="1800" kern="0" dirty="0"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[</a:t>
            </a:r>
            <a:r>
              <a:rPr lang="zh-TW" altLang="en-US" sz="1800" kern="0" dirty="0"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lang="en-US" altLang="zh-TW" sz="1800" kern="0" dirty="0"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4.1</a:t>
            </a:r>
            <a:r>
              <a:rPr lang="zh-TW" altLang="en-US" sz="1800" kern="0" dirty="0"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系統資訊安全導入</a:t>
            </a:r>
            <a:r>
              <a:rPr lang="en-US" altLang="zh-TW" sz="1800" kern="0" dirty="0"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] </a:t>
            </a:r>
            <a:r>
              <a:rPr lang="en-US" altLang="zh-TW" sz="1800" kern="0" dirty="0" smtClean="0"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[</a:t>
            </a:r>
            <a:r>
              <a:rPr lang="zh-TW" altLang="en-US" sz="1800" kern="0" dirty="0">
                <a:solidFill>
                  <a:srgbClr val="0000FF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</a:t>
            </a:r>
            <a:r>
              <a:rPr lang="zh-TW" altLang="en-US" sz="1800" kern="0" dirty="0" smtClean="0">
                <a:solidFill>
                  <a:srgbClr val="0000FF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於</a:t>
            </a:r>
            <a:r>
              <a:rPr lang="en-US" altLang="zh-TW" sz="1800" kern="0" dirty="0" smtClean="0">
                <a:solidFill>
                  <a:srgbClr val="0000FF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10/20</a:t>
            </a:r>
            <a:r>
              <a:rPr lang="zh-TW" altLang="en-US" sz="1800" kern="0" dirty="0" smtClean="0">
                <a:solidFill>
                  <a:srgbClr val="0000FF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完成</a:t>
            </a:r>
            <a:r>
              <a:rPr lang="en-US" altLang="zh-TW" sz="1800" kern="0" dirty="0"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9452" y="1595939"/>
            <a:ext cx="87714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1" fontAlgn="auto" hangingPunct="1">
              <a:spcAft>
                <a:spcPts val="0"/>
              </a:spcAft>
              <a:buClr>
                <a:srgbClr val="800080"/>
              </a:buClr>
              <a:buFont typeface="+mj-lt"/>
              <a:buAutoNum type="arabicPeriod"/>
              <a:defRPr/>
            </a:pP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目前於資策會所導入開發的系統部份，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依據本案所規化進行資訊安全</a:t>
            </a: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政策進行系統資訊安全導入，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包含前期針對</a:t>
            </a: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旺欉鋁業內部進行</a:t>
            </a:r>
            <a:r>
              <a:rPr lang="zh-TW" altLang="en-US" sz="1400" b="1" u="sng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網域架構盤點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與</a:t>
            </a:r>
            <a:r>
              <a:rPr lang="zh-TW" altLang="en-US" sz="1400" b="1" u="sng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資訊資產盤點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，並</a:t>
            </a: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確定使用狀況及資產管理者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，同時依據所規畫導入</a:t>
            </a: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系統的資安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項目進行相關</a:t>
            </a:r>
            <a:r>
              <a:rPr lang="zh-TW" altLang="en-US" sz="1400" b="1" u="sng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製造業資安危脅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廠內宣導課程進行。</a:t>
            </a:r>
            <a:endParaRPr kumimoji="1" lang="en-US" altLang="zh-TW" sz="1400" b="0" i="0" u="none" strike="noStrike" kern="1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800080"/>
              </a:buClr>
              <a:buSzTx/>
              <a:buFont typeface="+mj-lt"/>
              <a:buAutoNum type="arabicPeriod"/>
              <a:tabLst/>
              <a:defRPr/>
            </a:pPr>
            <a:endParaRPr kumimoji="1" lang="en-US" altLang="zh-TW" sz="1400" b="0" i="0" u="none" strike="noStrike" kern="1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800080"/>
              </a:buClr>
              <a:buSzTx/>
              <a:buFont typeface="+mj-lt"/>
              <a:buAutoNum type="arabicPeriod"/>
              <a:tabLst/>
              <a:defRPr/>
            </a:pPr>
            <a:endParaRPr kumimoji="1" lang="en-US" altLang="zh-TW" sz="1400" b="0" i="0" u="none" strike="noStrike" kern="1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800080"/>
              </a:buClr>
              <a:buSzTx/>
              <a:buFont typeface="+mj-lt"/>
              <a:buAutoNum type="arabicPeriod"/>
              <a:tabLst/>
              <a:defRPr/>
            </a:pPr>
            <a:endParaRPr kumimoji="1" lang="en-US" altLang="zh-TW" sz="1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</p:txBody>
      </p:sp>
      <p:pic>
        <p:nvPicPr>
          <p:cNvPr id="1026" name="圖片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79" y="2636912"/>
            <a:ext cx="6840760" cy="3569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3857173"/>
            <a:ext cx="1327088" cy="13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207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矩形 174"/>
          <p:cNvSpPr/>
          <p:nvPr/>
        </p:nvSpPr>
        <p:spPr>
          <a:xfrm flipV="1">
            <a:off x="140321" y="581737"/>
            <a:ext cx="8896175" cy="5878514"/>
          </a:xfrm>
          <a:prstGeom prst="rect">
            <a:avLst/>
          </a:prstGeom>
          <a:solidFill>
            <a:srgbClr val="B7DDE5">
              <a:alpha val="4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aphicFrame>
        <p:nvGraphicFramePr>
          <p:cNvPr id="2" name="資料庫圖表 1"/>
          <p:cNvGraphicFramePr/>
          <p:nvPr>
            <p:extLst/>
          </p:nvPr>
        </p:nvGraphicFramePr>
        <p:xfrm>
          <a:off x="844132" y="3068960"/>
          <a:ext cx="7810497" cy="452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2123728" y="116632"/>
            <a:ext cx="52870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輔導案</a:t>
            </a:r>
            <a:r>
              <a:rPr lang="en-US" altLang="zh-TW" sz="3200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0" lang="zh-TW" altLang="en-US" sz="3200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受輔導業者承接</a:t>
            </a:r>
            <a:r>
              <a:rPr kumimoji="0" lang="zh-TW" altLang="en-US" sz="3200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規劃</a:t>
            </a:r>
            <a:endParaRPr lang="zh-TW" altLang="en-US" sz="3200" dirty="0"/>
          </a:p>
        </p:txBody>
      </p:sp>
      <p:grpSp>
        <p:nvGrpSpPr>
          <p:cNvPr id="128" name="Group 4"/>
          <p:cNvGrpSpPr>
            <a:grpSpLocks/>
          </p:cNvGrpSpPr>
          <p:nvPr/>
        </p:nvGrpSpPr>
        <p:grpSpPr bwMode="auto">
          <a:xfrm>
            <a:off x="850315" y="790845"/>
            <a:ext cx="1441450" cy="2182292"/>
            <a:chOff x="0" y="0"/>
            <a:chExt cx="1440001" cy="2524579"/>
          </a:xfrm>
        </p:grpSpPr>
        <p:sp>
          <p:nvSpPr>
            <p:cNvPr id="129" name="矩形 102"/>
            <p:cNvSpPr>
              <a:spLocks noChangeArrowheads="1"/>
            </p:cNvSpPr>
            <p:nvPr/>
          </p:nvSpPr>
          <p:spPr bwMode="auto">
            <a:xfrm>
              <a:off x="1" y="234021"/>
              <a:ext cx="1440000" cy="229055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kumimoji="0" lang="zh-CN" altLang="zh-CN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30" name="矩形 98"/>
            <p:cNvSpPr>
              <a:spLocks noChangeArrowheads="1"/>
            </p:cNvSpPr>
            <p:nvPr/>
          </p:nvSpPr>
          <p:spPr bwMode="auto">
            <a:xfrm>
              <a:off x="1" y="126020"/>
              <a:ext cx="1440000" cy="108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kumimoji="0" lang="zh-CN" altLang="zh-CN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grpSp>
          <p:nvGrpSpPr>
            <p:cNvPr id="131" name="Group 7"/>
            <p:cNvGrpSpPr>
              <a:grpSpLocks/>
            </p:cNvGrpSpPr>
            <p:nvPr/>
          </p:nvGrpSpPr>
          <p:grpSpPr bwMode="auto">
            <a:xfrm>
              <a:off x="539981" y="0"/>
              <a:ext cx="360040" cy="484487"/>
              <a:chOff x="0" y="0"/>
              <a:chExt cx="360040" cy="484487"/>
            </a:xfrm>
          </p:grpSpPr>
          <p:sp>
            <p:nvSpPr>
              <p:cNvPr id="133" name="椭圆 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0040" cy="360040"/>
              </a:xfrm>
              <a:prstGeom prst="ellipse">
                <a:avLst/>
              </a:prstGeom>
              <a:solidFill>
                <a:srgbClr val="FF8607"/>
              </a:solidFill>
              <a:ln w="28575" cap="flat" cmpd="sng">
                <a:solidFill>
                  <a:srgbClr val="282828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kumimoji="0" lang="zh-CN" altLang="zh-CN" sz="20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34" name="TextBox 29"/>
              <p:cNvSpPr>
                <a:spLocks noChangeArrowheads="1"/>
              </p:cNvSpPr>
              <p:nvPr/>
            </p:nvSpPr>
            <p:spPr bwMode="auto">
              <a:xfrm>
                <a:off x="20521" y="10743"/>
                <a:ext cx="318998" cy="473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buFont typeface="Arial" pitchFamily="34" charset="0"/>
                  <a:buNone/>
                </a:pPr>
                <a:r>
                  <a:rPr kumimoji="0" lang="en-US" sz="180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1</a:t>
                </a:r>
                <a:endParaRPr kumimoji="0" lang="zh-CN" altLang="en-US" sz="18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  <p:sp>
          <p:nvSpPr>
            <p:cNvPr id="132" name="矩形 144"/>
            <p:cNvSpPr>
              <a:spLocks noChangeArrowheads="1"/>
            </p:cNvSpPr>
            <p:nvPr/>
          </p:nvSpPr>
          <p:spPr bwMode="auto">
            <a:xfrm>
              <a:off x="0" y="302968"/>
              <a:ext cx="1440000" cy="1056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zh-TW" altLang="en-US" sz="1200" dirty="0" smtClean="0">
                  <a:solidFill>
                    <a:srgbClr val="6FA32C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需求</a:t>
              </a:r>
              <a:r>
                <a:rPr kumimoji="0" lang="zh-TW" altLang="en-US" sz="1200" dirty="0">
                  <a:solidFill>
                    <a:srgbClr val="6FA32C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訪談</a:t>
              </a: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針對旺欉鋁業需求聚焦。</a:t>
              </a:r>
              <a:endParaRPr kumimoji="0" lang="zh-TW" altLang="en-US" sz="12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algn="ctr" eaLnBrk="1" hangingPunct="1">
                <a:lnSpc>
                  <a:spcPts val="1600"/>
                </a:lnSpc>
                <a:buFont typeface="Arial" pitchFamily="34" charset="0"/>
                <a:buNone/>
              </a:pPr>
              <a:endParaRPr kumimoji="0" lang="zh-CN" altLang="en-US" sz="12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135" name="Group 11"/>
          <p:cNvGrpSpPr>
            <a:grpSpLocks/>
          </p:cNvGrpSpPr>
          <p:nvPr/>
        </p:nvGrpSpPr>
        <p:grpSpPr bwMode="auto">
          <a:xfrm>
            <a:off x="2442578" y="790845"/>
            <a:ext cx="1439862" cy="2200882"/>
            <a:chOff x="0" y="0"/>
            <a:chExt cx="1440000" cy="2546081"/>
          </a:xfrm>
        </p:grpSpPr>
        <p:sp>
          <p:nvSpPr>
            <p:cNvPr id="136" name="矩形 105"/>
            <p:cNvSpPr>
              <a:spLocks noChangeArrowheads="1"/>
            </p:cNvSpPr>
            <p:nvPr/>
          </p:nvSpPr>
          <p:spPr bwMode="auto">
            <a:xfrm>
              <a:off x="0" y="234019"/>
              <a:ext cx="1440000" cy="229055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kumimoji="0" lang="zh-CN" altLang="zh-CN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37" name="矩形 106"/>
            <p:cNvSpPr>
              <a:spLocks noChangeArrowheads="1"/>
            </p:cNvSpPr>
            <p:nvPr/>
          </p:nvSpPr>
          <p:spPr bwMode="auto">
            <a:xfrm>
              <a:off x="0" y="126020"/>
              <a:ext cx="1440000" cy="108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kumimoji="0" lang="zh-CN" altLang="zh-CN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grpSp>
          <p:nvGrpSpPr>
            <p:cNvPr id="138" name="Group 14"/>
            <p:cNvGrpSpPr>
              <a:grpSpLocks/>
            </p:cNvGrpSpPr>
            <p:nvPr/>
          </p:nvGrpSpPr>
          <p:grpSpPr bwMode="auto">
            <a:xfrm>
              <a:off x="539980" y="0"/>
              <a:ext cx="360040" cy="484487"/>
              <a:chOff x="0" y="0"/>
              <a:chExt cx="360040" cy="484487"/>
            </a:xfrm>
          </p:grpSpPr>
          <p:sp>
            <p:nvSpPr>
              <p:cNvPr id="140" name="椭圆 10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0040" cy="360040"/>
              </a:xfrm>
              <a:prstGeom prst="ellipse">
                <a:avLst/>
              </a:prstGeom>
              <a:solidFill>
                <a:srgbClr val="FF8607"/>
              </a:solidFill>
              <a:ln w="28575" cap="flat" cmpd="sng">
                <a:solidFill>
                  <a:srgbClr val="282828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kumimoji="0" lang="zh-CN" altLang="zh-CN" sz="20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41" name="TextBox 109"/>
              <p:cNvSpPr>
                <a:spLocks noChangeArrowheads="1"/>
              </p:cNvSpPr>
              <p:nvPr/>
            </p:nvSpPr>
            <p:spPr bwMode="auto">
              <a:xfrm>
                <a:off x="20345" y="10743"/>
                <a:ext cx="319349" cy="473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buFont typeface="Arial" pitchFamily="34" charset="0"/>
                  <a:buNone/>
                </a:pPr>
                <a:r>
                  <a:rPr kumimoji="0" lang="en-US" sz="180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2</a:t>
                </a:r>
                <a:endParaRPr kumimoji="0" lang="zh-CN" altLang="en-US" sz="18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  <p:sp>
          <p:nvSpPr>
            <p:cNvPr id="139" name="矩形 145"/>
            <p:cNvSpPr>
              <a:spLocks noChangeArrowheads="1"/>
            </p:cNvSpPr>
            <p:nvPr/>
          </p:nvSpPr>
          <p:spPr bwMode="auto">
            <a:xfrm>
              <a:off x="0" y="302967"/>
              <a:ext cx="1440000" cy="2243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zh-TW" altLang="en-US" sz="1200" dirty="0">
                  <a:solidFill>
                    <a:srgbClr val="00B05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現況資訊收集</a:t>
              </a:r>
              <a:endParaRPr kumimoji="0" lang="en-US" altLang="zh-TW" sz="1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1</a:t>
              </a:r>
              <a:r>
                <a:rPr kumimoji="0" lang="en-US" altLang="zh-TW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. </a:t>
              </a: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現況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流程訪談</a:t>
              </a:r>
              <a:endParaRPr kumimoji="0" lang="en-US" altLang="zh-TW" sz="12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zh-TW" altLang="en-US" sz="8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（進行流程疏離 產</a:t>
              </a:r>
              <a:r>
                <a:rPr kumimoji="0" lang="en-US" altLang="zh-TW" sz="8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/</a:t>
              </a:r>
              <a:r>
                <a:rPr kumimoji="0" lang="zh-TW" altLang="en-US" sz="8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人</a:t>
              </a:r>
              <a:r>
                <a:rPr kumimoji="0" lang="en-US" altLang="zh-TW" sz="8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/</a:t>
              </a:r>
              <a:r>
                <a:rPr kumimoji="0" lang="zh-TW" altLang="en-US" sz="8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設備）</a:t>
              </a:r>
              <a:endParaRPr kumimoji="0" lang="zh-TW" altLang="en-US" sz="8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</a:t>
              </a:r>
              <a:r>
                <a:rPr kumimoji="0" lang="en-US" altLang="zh-TW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. </a:t>
              </a: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現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埸人員設備資訊擷取需求訪談 </a:t>
              </a:r>
              <a:endParaRPr kumimoji="0" lang="en-US" altLang="zh-TW" sz="12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zh-TW" altLang="en-US" sz="9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（品質</a:t>
              </a:r>
              <a:r>
                <a:rPr kumimoji="0" lang="en-US" altLang="zh-TW" sz="9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/</a:t>
              </a:r>
              <a:r>
                <a:rPr kumimoji="0" lang="zh-TW" altLang="en-US" sz="9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產能）</a:t>
              </a: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r>
                <a:rPr kumimoji="0" lang="en-US" altLang="zh-TW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. </a:t>
              </a: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設備</a:t>
              </a: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/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廠牌</a:t>
              </a: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/</a:t>
              </a:r>
              <a:r>
                <a:rPr kumimoji="0" 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IO/Layout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資料</a:t>
              </a: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搜集</a:t>
              </a:r>
              <a:endParaRPr kumimoji="0" lang="zh-CN" altLang="en-US" sz="12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960045" y="355443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旺欉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現場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人員</a:t>
            </a:r>
          </a:p>
        </p:txBody>
      </p:sp>
      <p:sp>
        <p:nvSpPr>
          <p:cNvPr id="167" name="矩形 166"/>
          <p:cNvSpPr/>
          <p:nvPr/>
        </p:nvSpPr>
        <p:spPr>
          <a:xfrm>
            <a:off x="1133132" y="355443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旺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欉王總經理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6997554" y="3465425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旺欉總經理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旺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欉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生產技術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人員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旺欉現場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人員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4992142" y="35544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旺欉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總經理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旺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欉生產技術人員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0" name="文字方塊 169"/>
          <p:cNvSpPr txBox="1"/>
          <p:nvPr/>
        </p:nvSpPr>
        <p:spPr>
          <a:xfrm>
            <a:off x="146505" y="306896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時程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1" name="文字方塊 170"/>
          <p:cNvSpPr txBox="1"/>
          <p:nvPr/>
        </p:nvSpPr>
        <p:spPr>
          <a:xfrm>
            <a:off x="146505" y="90872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46505" y="501981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146505" y="357301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與會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人員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2" name="Group 18"/>
          <p:cNvGrpSpPr>
            <a:grpSpLocks/>
          </p:cNvGrpSpPr>
          <p:nvPr/>
        </p:nvGrpSpPr>
        <p:grpSpPr bwMode="auto">
          <a:xfrm>
            <a:off x="4034840" y="790845"/>
            <a:ext cx="1441450" cy="2182291"/>
            <a:chOff x="0" y="0"/>
            <a:chExt cx="1440001" cy="2524575"/>
          </a:xfrm>
        </p:grpSpPr>
        <p:sp>
          <p:nvSpPr>
            <p:cNvPr id="143" name="矩形 111"/>
            <p:cNvSpPr>
              <a:spLocks noChangeArrowheads="1"/>
            </p:cNvSpPr>
            <p:nvPr/>
          </p:nvSpPr>
          <p:spPr bwMode="auto">
            <a:xfrm>
              <a:off x="0" y="234020"/>
              <a:ext cx="1440000" cy="229055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kumimoji="0" lang="zh-CN" altLang="zh-CN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44" name="矩形 112"/>
            <p:cNvSpPr>
              <a:spLocks noChangeArrowheads="1"/>
            </p:cNvSpPr>
            <p:nvPr/>
          </p:nvSpPr>
          <p:spPr bwMode="auto">
            <a:xfrm>
              <a:off x="0" y="126020"/>
              <a:ext cx="1440000" cy="108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kumimoji="0" lang="zh-CN" altLang="zh-CN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grpSp>
          <p:nvGrpSpPr>
            <p:cNvPr id="145" name="Group 21"/>
            <p:cNvGrpSpPr>
              <a:grpSpLocks/>
            </p:cNvGrpSpPr>
            <p:nvPr/>
          </p:nvGrpSpPr>
          <p:grpSpPr bwMode="auto">
            <a:xfrm>
              <a:off x="539980" y="0"/>
              <a:ext cx="360040" cy="484487"/>
              <a:chOff x="0" y="0"/>
              <a:chExt cx="360040" cy="484487"/>
            </a:xfrm>
          </p:grpSpPr>
          <p:sp>
            <p:nvSpPr>
              <p:cNvPr id="147" name="椭圆 1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0040" cy="360040"/>
              </a:xfrm>
              <a:prstGeom prst="ellipse">
                <a:avLst/>
              </a:prstGeom>
              <a:solidFill>
                <a:srgbClr val="FF8607"/>
              </a:solidFill>
              <a:ln w="28575" cap="flat" cmpd="sng">
                <a:solidFill>
                  <a:srgbClr val="282828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kumimoji="0" lang="zh-CN" altLang="zh-CN" sz="20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48" name="TextBox 115"/>
              <p:cNvSpPr>
                <a:spLocks noChangeArrowheads="1"/>
              </p:cNvSpPr>
              <p:nvPr/>
            </p:nvSpPr>
            <p:spPr bwMode="auto">
              <a:xfrm>
                <a:off x="20521" y="10743"/>
                <a:ext cx="318998" cy="473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buFont typeface="Arial" pitchFamily="34" charset="0"/>
                  <a:buNone/>
                </a:pPr>
                <a:r>
                  <a:rPr kumimoji="0" lang="en-US" sz="180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3</a:t>
                </a:r>
                <a:endParaRPr kumimoji="0" lang="zh-CN" altLang="en-US" sz="18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  <p:sp>
          <p:nvSpPr>
            <p:cNvPr id="146" name="矩形 146"/>
            <p:cNvSpPr>
              <a:spLocks noChangeArrowheads="1"/>
            </p:cNvSpPr>
            <p:nvPr/>
          </p:nvSpPr>
          <p:spPr bwMode="auto">
            <a:xfrm>
              <a:off x="1" y="302968"/>
              <a:ext cx="1440000" cy="2005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專案規劃</a:t>
              </a:r>
              <a:endParaRPr kumimoji="0" lang="en-US" altLang="zh-TW" sz="12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1</a:t>
              </a:r>
              <a:r>
                <a:rPr kumimoji="0" lang="en-US" altLang="zh-TW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.</a:t>
              </a: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  流程</a:t>
              </a: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/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情境設計</a:t>
              </a: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</a:t>
              </a:r>
              <a:r>
                <a:rPr kumimoji="0" lang="en-US" altLang="zh-TW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. </a:t>
              </a: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製程</a:t>
              </a: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/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設備</a:t>
              </a: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/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流程參數搜集規劃</a:t>
              </a: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r>
                <a:rPr kumimoji="0" lang="en-US" altLang="zh-TW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. </a:t>
              </a: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設備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整合</a:t>
              </a: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/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系統平台</a:t>
              </a: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/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軟體資安規劃設計</a:t>
              </a:r>
            </a:p>
            <a:p>
              <a:pPr algn="ctr" eaLnBrk="1" hangingPunct="1">
                <a:lnSpc>
                  <a:spcPts val="1600"/>
                </a:lnSpc>
                <a:buFont typeface="Arial" pitchFamily="34" charset="0"/>
                <a:buNone/>
              </a:pPr>
              <a:endParaRPr kumimoji="0" lang="zh-CN" altLang="en-US" sz="12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149" name="Group 25"/>
          <p:cNvGrpSpPr>
            <a:grpSpLocks/>
          </p:cNvGrpSpPr>
          <p:nvPr/>
        </p:nvGrpSpPr>
        <p:grpSpPr bwMode="auto">
          <a:xfrm>
            <a:off x="5628690" y="790845"/>
            <a:ext cx="1439863" cy="2182291"/>
            <a:chOff x="0" y="0"/>
            <a:chExt cx="1440002" cy="2524573"/>
          </a:xfrm>
        </p:grpSpPr>
        <p:sp>
          <p:nvSpPr>
            <p:cNvPr id="150" name="矩形 117"/>
            <p:cNvSpPr>
              <a:spLocks noChangeArrowheads="1"/>
            </p:cNvSpPr>
            <p:nvPr/>
          </p:nvSpPr>
          <p:spPr bwMode="auto">
            <a:xfrm>
              <a:off x="0" y="234019"/>
              <a:ext cx="1440000" cy="229055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kumimoji="0" lang="zh-CN" altLang="zh-CN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51" name="矩形 118"/>
            <p:cNvSpPr>
              <a:spLocks noChangeArrowheads="1"/>
            </p:cNvSpPr>
            <p:nvPr/>
          </p:nvSpPr>
          <p:spPr bwMode="auto">
            <a:xfrm>
              <a:off x="0" y="126020"/>
              <a:ext cx="1440000" cy="108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kumimoji="0" lang="zh-CN" altLang="zh-CN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grpSp>
          <p:nvGrpSpPr>
            <p:cNvPr id="152" name="Group 28"/>
            <p:cNvGrpSpPr>
              <a:grpSpLocks/>
            </p:cNvGrpSpPr>
            <p:nvPr/>
          </p:nvGrpSpPr>
          <p:grpSpPr bwMode="auto">
            <a:xfrm>
              <a:off x="539980" y="0"/>
              <a:ext cx="360040" cy="484487"/>
              <a:chOff x="0" y="0"/>
              <a:chExt cx="360040" cy="484487"/>
            </a:xfrm>
          </p:grpSpPr>
          <p:sp>
            <p:nvSpPr>
              <p:cNvPr id="154" name="椭圆 12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0040" cy="360040"/>
              </a:xfrm>
              <a:prstGeom prst="ellipse">
                <a:avLst/>
              </a:prstGeom>
              <a:solidFill>
                <a:srgbClr val="FF8607"/>
              </a:solidFill>
              <a:ln w="28575" cap="flat" cmpd="sng">
                <a:solidFill>
                  <a:srgbClr val="282828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kumimoji="0" lang="zh-CN" altLang="zh-CN" sz="20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55" name="TextBox 121"/>
              <p:cNvSpPr>
                <a:spLocks noChangeArrowheads="1"/>
              </p:cNvSpPr>
              <p:nvPr/>
            </p:nvSpPr>
            <p:spPr bwMode="auto">
              <a:xfrm>
                <a:off x="20344" y="10743"/>
                <a:ext cx="319349" cy="473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buFont typeface="Arial" pitchFamily="34" charset="0"/>
                  <a:buNone/>
                </a:pPr>
                <a:r>
                  <a:rPr kumimoji="0" lang="en-US" sz="180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4</a:t>
                </a:r>
                <a:endParaRPr kumimoji="0" lang="zh-CN" altLang="en-US" sz="18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  <p:sp>
          <p:nvSpPr>
            <p:cNvPr id="153" name="矩形 147"/>
            <p:cNvSpPr>
              <a:spLocks noChangeArrowheads="1"/>
            </p:cNvSpPr>
            <p:nvPr/>
          </p:nvSpPr>
          <p:spPr bwMode="auto">
            <a:xfrm>
              <a:off x="2" y="302967"/>
              <a:ext cx="1440000" cy="1293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zh-TW" altLang="en-US" sz="12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實施</a:t>
              </a:r>
              <a:r>
                <a:rPr kumimoji="0" lang="en-US" altLang="zh-TW" sz="12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AI</a:t>
              </a:r>
              <a:r>
                <a:rPr kumimoji="0" lang="zh-TW" altLang="en-US" sz="12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模組導入</a:t>
              </a:r>
              <a:endParaRPr kumimoji="0" lang="en-US" altLang="zh-TW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1</a:t>
              </a:r>
              <a:r>
                <a:rPr kumimoji="0" lang="en-US" altLang="zh-TW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.</a:t>
              </a: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 實施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藍圖</a:t>
              </a: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內容確認</a:t>
              </a:r>
              <a:endParaRPr kumimoji="0" lang="en-US" altLang="zh-TW" sz="12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en-US" altLang="zh-CN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</a:t>
              </a:r>
              <a:r>
                <a:rPr kumimoji="0" lang="en-US" altLang="zh-CN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. </a:t>
              </a: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正式導入</a:t>
              </a:r>
              <a:endParaRPr kumimoji="0" lang="en-US" altLang="zh-TW" sz="1200" dirty="0" smtClean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3. 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上線測試及驗證</a:t>
              </a:r>
              <a:endParaRPr kumimoji="0" lang="en-US" altLang="zh-TW" sz="12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156" name="Group 32"/>
          <p:cNvGrpSpPr>
            <a:grpSpLocks/>
          </p:cNvGrpSpPr>
          <p:nvPr/>
        </p:nvGrpSpPr>
        <p:grpSpPr bwMode="auto">
          <a:xfrm>
            <a:off x="7220953" y="790845"/>
            <a:ext cx="1439862" cy="2182291"/>
            <a:chOff x="0" y="0"/>
            <a:chExt cx="1440003" cy="2524573"/>
          </a:xfrm>
        </p:grpSpPr>
        <p:sp>
          <p:nvSpPr>
            <p:cNvPr id="157" name="矩形 123"/>
            <p:cNvSpPr>
              <a:spLocks noChangeArrowheads="1"/>
            </p:cNvSpPr>
            <p:nvPr/>
          </p:nvSpPr>
          <p:spPr bwMode="auto">
            <a:xfrm>
              <a:off x="0" y="234019"/>
              <a:ext cx="1440000" cy="229055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kumimoji="0" lang="zh-CN" altLang="zh-CN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58" name="矩形 124"/>
            <p:cNvSpPr>
              <a:spLocks noChangeArrowheads="1"/>
            </p:cNvSpPr>
            <p:nvPr/>
          </p:nvSpPr>
          <p:spPr bwMode="auto">
            <a:xfrm>
              <a:off x="0" y="126020"/>
              <a:ext cx="1440000" cy="108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kumimoji="0" lang="zh-CN" altLang="zh-CN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grpSp>
          <p:nvGrpSpPr>
            <p:cNvPr id="159" name="Group 35"/>
            <p:cNvGrpSpPr>
              <a:grpSpLocks/>
            </p:cNvGrpSpPr>
            <p:nvPr/>
          </p:nvGrpSpPr>
          <p:grpSpPr bwMode="auto">
            <a:xfrm>
              <a:off x="539980" y="0"/>
              <a:ext cx="360040" cy="484487"/>
              <a:chOff x="0" y="0"/>
              <a:chExt cx="360040" cy="484487"/>
            </a:xfrm>
          </p:grpSpPr>
          <p:sp>
            <p:nvSpPr>
              <p:cNvPr id="161" name="椭圆 12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0040" cy="360040"/>
              </a:xfrm>
              <a:prstGeom prst="ellipse">
                <a:avLst/>
              </a:prstGeom>
              <a:solidFill>
                <a:srgbClr val="FF8607"/>
              </a:solidFill>
              <a:ln w="28575" cap="flat" cmpd="sng">
                <a:solidFill>
                  <a:srgbClr val="282828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kumimoji="0" lang="zh-CN" altLang="zh-CN" sz="20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62" name="TextBox 127"/>
              <p:cNvSpPr>
                <a:spLocks noChangeArrowheads="1"/>
              </p:cNvSpPr>
              <p:nvPr/>
            </p:nvSpPr>
            <p:spPr bwMode="auto">
              <a:xfrm>
                <a:off x="20345" y="10743"/>
                <a:ext cx="319349" cy="473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buFont typeface="Arial" pitchFamily="34" charset="0"/>
                  <a:buNone/>
                </a:pPr>
                <a:r>
                  <a:rPr kumimoji="0" lang="en-US" sz="180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5</a:t>
                </a:r>
                <a:endParaRPr kumimoji="0" lang="zh-CN" altLang="en-US" sz="18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  <p:sp>
          <p:nvSpPr>
            <p:cNvPr id="160" name="矩形 148"/>
            <p:cNvSpPr>
              <a:spLocks noChangeArrowheads="1"/>
            </p:cNvSpPr>
            <p:nvPr/>
          </p:nvSpPr>
          <p:spPr bwMode="auto">
            <a:xfrm>
              <a:off x="3" y="498440"/>
              <a:ext cx="1440000" cy="58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結案</a:t>
              </a: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/>
              </a:r>
              <a:b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</a:b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旺欉鋁業承接應用</a:t>
              </a:r>
              <a:endParaRPr kumimoji="0" lang="zh-CN" altLang="en-US" sz="12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1050993" y="4175972"/>
            <a:ext cx="7556872" cy="2427317"/>
            <a:chOff x="1050993" y="4175972"/>
            <a:chExt cx="7556872" cy="2427317"/>
          </a:xfrm>
        </p:grpSpPr>
        <p:pic>
          <p:nvPicPr>
            <p:cNvPr id="166" name="圖片 165"/>
            <p:cNvPicPr/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15000"/>
                      </a14:imgEffect>
                      <a14:imgEffect>
                        <a14:brightnessContrast contras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50993" y="4175972"/>
              <a:ext cx="7556872" cy="2410010"/>
            </a:xfrm>
            <a:prstGeom prst="rect">
              <a:avLst/>
            </a:prstGeom>
            <a:noFill/>
          </p:spPr>
        </p:pic>
        <p:pic>
          <p:nvPicPr>
            <p:cNvPr id="53" name="圖片 52"/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5203" y="5610635"/>
              <a:ext cx="2230160" cy="99265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884155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23528" y="44624"/>
            <a:ext cx="8418512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TW" sz="3200" b="1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Arial"/>
                <a:ea typeface="標楷體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r>
              <a:rPr kumimoji="0" lang="zh-TW" altLang="en-US" sz="3199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肆</a:t>
            </a:r>
            <a:r>
              <a:rPr kumimoji="0" altLang="en-US" sz="3199" kern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kumimoji="0" lang="zh-TW" altLang="en-US" sz="3199" kern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分包計畫</a:t>
            </a:r>
            <a:r>
              <a:rPr kumimoji="0" altLang="en-US" sz="3199" kern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總結</a:t>
            </a:r>
            <a:endParaRPr kumimoji="0" altLang="en-US" sz="2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23528" y="1196751"/>
            <a:ext cx="8712968" cy="2448273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tlCol="0" anchor="ctr"/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800" kern="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kumimoji="0" lang="zh-TW" altLang="en-US" sz="1800" b="1" u="sng" kern="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感測器規劃佈</a:t>
            </a:r>
            <a:r>
              <a:rPr kumimoji="0" lang="zh-TW" altLang="en-US" sz="1800" b="1" u="sng" kern="0" spc="-5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</a:t>
            </a:r>
            <a:r>
              <a:rPr kumimoji="0" lang="zh-TW" altLang="en-US" sz="1800" kern="0" spc="-5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與完成</a:t>
            </a:r>
            <a:r>
              <a:rPr kumimoji="0" lang="zh-TW" altLang="en-US" sz="1800" b="1" u="sng" kern="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製程資料蒐集模組建置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800" kern="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kumimoji="0" lang="zh-TW" altLang="en-US" sz="1800" b="1" u="sng" kern="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鋁擠成型生產履歷模組</a:t>
            </a:r>
            <a:r>
              <a:rPr kumimoji="0" lang="zh-TW" altLang="en-US" sz="1800" b="1" u="sng" kern="0" spc="-5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建置</a:t>
            </a:r>
            <a:endParaRPr kumimoji="0" lang="en-US" altLang="zh-TW" sz="1800" b="1" u="sng" kern="0" spc="-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18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zh-TW" altLang="en-US" sz="1800" b="1" u="sng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蒐集</a:t>
            </a:r>
            <a:r>
              <a:rPr lang="en-US" altLang="zh-TW" sz="1800" b="1" u="sng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235</a:t>
            </a:r>
            <a:r>
              <a:rPr lang="zh-TW" altLang="en-US" sz="1800" b="1" u="sng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</a:t>
            </a:r>
            <a:r>
              <a:rPr lang="zh-TW" altLang="en-US" sz="1800" b="1" u="sng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擠錠生產製程</a:t>
            </a:r>
            <a:r>
              <a:rPr lang="zh-TW" altLang="en-US" sz="1800" b="1" u="sng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en-US" altLang="zh-TW" sz="1800" b="1" u="sng" kern="0" dirty="0" smtClean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18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zh-TW" altLang="en-US" sz="1800" b="1" u="sng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1800" b="1" u="sng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型態</a:t>
            </a:r>
            <a:r>
              <a:rPr lang="zh-TW" altLang="en-US" sz="1800" b="1" u="sng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-US" altLang="zh-TW" sz="1800" b="1" u="sng" kern="0" dirty="0" smtClean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18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zh-TW" altLang="en-US" sz="1800" b="1" u="sng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感測器可視化系統整合測試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zh-TW" altLang="en-US" sz="1800" kern="0" spc="-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79510" y="755817"/>
            <a:ext cx="2310565" cy="504056"/>
          </a:xfrm>
          <a:prstGeom prst="round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上半年成果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323528" y="3969060"/>
            <a:ext cx="8712968" cy="253479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8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完成收集</a:t>
            </a:r>
            <a:r>
              <a:rPr kumimoji="0" lang="en-US" altLang="zh-TW" sz="18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182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</a:t>
            </a:r>
            <a:r>
              <a:rPr kumimoji="0" lang="zh-TW" altLang="en-US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擠錠生產製程製程資料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以隨機森林演算法建置</a:t>
            </a:r>
            <a:r>
              <a:rPr kumimoji="0" lang="zh-TW" altLang="en-US" sz="1800" b="1" u="sng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鋁擠製程生產品質</a:t>
            </a:r>
            <a:r>
              <a:rPr kumimoji="0" lang="en-US" altLang="zh-TW" sz="1800" b="1" u="sng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kumimoji="0" lang="zh-TW" altLang="en-US" sz="1800" b="1" u="sng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預測模組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模組驗證準確率</a:t>
            </a:r>
            <a:r>
              <a:rPr kumimoji="0" lang="en-US" altLang="zh-TW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80%</a:t>
            </a:r>
            <a:r>
              <a:rPr kumimoji="0" lang="zh-TW" altLang="en-US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Field Test </a:t>
            </a:r>
            <a:r>
              <a:rPr kumimoji="0" lang="zh-TW" altLang="en-US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實機應用測試準確率達</a:t>
            </a:r>
            <a:r>
              <a:rPr kumimoji="0" lang="en-US" altLang="zh-TW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80%</a:t>
            </a:r>
            <a:r>
              <a:rPr kumimoji="0" lang="zh-TW" altLang="en-US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0" lang="en-US" altLang="zh-TW" sz="1800" kern="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對業者效益：提高</a:t>
            </a:r>
            <a:r>
              <a:rPr kumimoji="0" lang="en-US" altLang="zh-TW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kumimoji="0" lang="zh-TW" altLang="en-US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級品佔比</a:t>
            </a:r>
            <a:r>
              <a:rPr kumimoji="0" lang="en-US" altLang="zh-TW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35%&gt;48%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0" lang="zh-TW" altLang="en-US" sz="1800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179511" y="3723522"/>
            <a:ext cx="2310565" cy="504056"/>
          </a:xfrm>
          <a:prstGeom prst="roundRect">
            <a:avLst/>
          </a:prstGeom>
          <a:solidFill>
            <a:srgbClr val="F79646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下半年</a:t>
            </a:r>
            <a:r>
              <a:rPr kumimoji="0" lang="zh-TW" altLang="en-US" sz="1800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780" y="1702836"/>
            <a:ext cx="2664296" cy="172824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539" y="2514616"/>
            <a:ext cx="2088232" cy="105619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307" y="5914457"/>
            <a:ext cx="1489881" cy="473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824" y="5801638"/>
            <a:ext cx="1212096" cy="640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66056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55576" y="3068960"/>
            <a:ext cx="7664079" cy="52462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TW" sz="3200" b="1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Arial"/>
                <a:ea typeface="標楷體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r>
              <a:rPr lang="zh-TW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參</a:t>
            </a:r>
            <a:r>
              <a:rPr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輔導案執行成果</a:t>
            </a:r>
            <a:endParaRPr altLang="en-US" sz="2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77689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23528" y="37934"/>
            <a:ext cx="8418512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TW" sz="3200" b="1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Arial"/>
                <a:ea typeface="標楷體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r>
              <a:rPr kumimoji="0" lang="zh-TW" altLang="en-US" sz="3199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肆</a:t>
            </a:r>
            <a:r>
              <a:rPr kumimoji="0" altLang="en-US" sz="3199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、總結</a:t>
            </a:r>
            <a:endParaRPr kumimoji="0" altLang="en-US" sz="2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圓角矩形 13">
            <a:extLst>
              <a:ext uri="{FF2B5EF4-FFF2-40B4-BE49-F238E27FC236}">
                <a16:creationId xmlns:a16="http://schemas.microsoft.com/office/drawing/2014/main" id="{99C77FE1-041D-4503-9504-2B6BC9FFFF9B}"/>
              </a:ext>
            </a:extLst>
          </p:cNvPr>
          <p:cNvSpPr/>
          <p:nvPr/>
        </p:nvSpPr>
        <p:spPr>
          <a:xfrm>
            <a:off x="188844" y="1124743"/>
            <a:ext cx="8791285" cy="2664297"/>
          </a:xfrm>
          <a:prstGeom prst="roundRect">
            <a:avLst>
              <a:gd name="adj" fmla="val 69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運用智慧技術效率監控機台作業徵兆降低次級品產出佔比。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透過可視化平台，快速反饋在線人員處理。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數位化履歷資料庫紀錄每碇生產參數，鋁碇溫、盛碇筒溫、擠模溫、油壓缸壓力，便於廠內精確掌握生產參數與使生產技術進步。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建立鋁擠製程生產品質</a:t>
            </a:r>
            <a:r>
              <a:rPr lang="en-US" altLang="zh-TW" sz="140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預測模組建立，關聯出影響鋁擠表面品質之最佳參數範圍，並提升現場人員反應速度並提高</a:t>
            </a:r>
            <a:r>
              <a:rPr lang="en-US" altLang="zh-TW" sz="140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級品產出佔比，同時降低現場人員監控</a:t>
            </a:r>
            <a:r>
              <a:rPr lang="zh-TW" altLang="en-US" sz="1400" spc="-5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負荷</a:t>
            </a:r>
            <a:r>
              <a:rPr lang="zh-TW" altLang="en-US" sz="1400" spc="-5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1" lang="en-US" altLang="zh-TW" sz="1400" spc="-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圓角矩形 14">
            <a:extLst>
              <a:ext uri="{FF2B5EF4-FFF2-40B4-BE49-F238E27FC236}">
                <a16:creationId xmlns:a16="http://schemas.microsoft.com/office/drawing/2014/main" id="{A97B9460-B93C-4F38-AF17-11E0F7FF64E5}"/>
              </a:ext>
            </a:extLst>
          </p:cNvPr>
          <p:cNvSpPr/>
          <p:nvPr/>
        </p:nvSpPr>
        <p:spPr>
          <a:xfrm>
            <a:off x="140353" y="706425"/>
            <a:ext cx="2450208" cy="5040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計畫</a:t>
            </a:r>
            <a:r>
              <a:rPr kumimoji="1" lang="zh-TW" altLang="en-US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成果及效益</a:t>
            </a:r>
          </a:p>
        </p:txBody>
      </p:sp>
      <p:sp>
        <p:nvSpPr>
          <p:cNvPr id="12" name="圓角矩形 15">
            <a:extLst>
              <a:ext uri="{FF2B5EF4-FFF2-40B4-BE49-F238E27FC236}">
                <a16:creationId xmlns:a16="http://schemas.microsoft.com/office/drawing/2014/main" id="{17FB2C4E-D6F2-42FE-8B46-9435397433B8}"/>
              </a:ext>
            </a:extLst>
          </p:cNvPr>
          <p:cNvSpPr/>
          <p:nvPr/>
        </p:nvSpPr>
        <p:spPr>
          <a:xfrm>
            <a:off x="171451" y="4207358"/>
            <a:ext cx="8793038" cy="2389994"/>
          </a:xfrm>
          <a:prstGeom prst="roundRect">
            <a:avLst>
              <a:gd name="adj" fmla="val 107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輔導鋁擠機台應用業者導入智慧化之先進製程技術，實現企業之數據化、數位化、智慧化及職能規劃等，邁向示範工廠，成為產業升級轉型領頭羊。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導入科技化、數位化與智慧化等先進技術與人才培訓及管理技術，以解決面臨產業消失與人力短缺等問題。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強化台灣基礎製造工業競爭力，落實智慧化生產觀念、精實管理、智慧化製程技術等，促進產業升級轉型，切入智慧化改變傳統產業形象。</a:t>
            </a:r>
            <a:endParaRPr kumimoji="0" lang="en-US" altLang="zh-TW" sz="1400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為傳統金屬加工產業</a:t>
            </a:r>
            <a:r>
              <a:rPr kumimoji="0" lang="en-US" altLang="zh-TW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鋁擠</a:t>
            </a:r>
            <a:r>
              <a:rPr kumimoji="0" lang="en-US" altLang="zh-TW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kumimoji="0" lang="zh-TW" altLang="en-US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導入智慧化作法，帶起產業生產技術進步與智慧製造技術應用。</a:t>
            </a:r>
          </a:p>
        </p:txBody>
      </p:sp>
      <p:sp>
        <p:nvSpPr>
          <p:cNvPr id="13" name="圓角矩形 16">
            <a:extLst>
              <a:ext uri="{FF2B5EF4-FFF2-40B4-BE49-F238E27FC236}">
                <a16:creationId xmlns:a16="http://schemas.microsoft.com/office/drawing/2014/main" id="{3045C85A-9D64-451E-82D7-6FD4008D5618}"/>
              </a:ext>
            </a:extLst>
          </p:cNvPr>
          <p:cNvSpPr/>
          <p:nvPr/>
        </p:nvSpPr>
        <p:spPr>
          <a:xfrm>
            <a:off x="140353" y="3795530"/>
            <a:ext cx="4974861" cy="5040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zh-TW" altLang="en-US" b="1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鋁擠</a:t>
            </a:r>
            <a:r>
              <a:rPr kumimoji="0" lang="zh-TW" altLang="en-US" b="1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產業</a:t>
            </a:r>
            <a:r>
              <a:rPr kumimoji="0" lang="en-US" altLang="zh-TW" b="1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kumimoji="0" lang="zh-TW" altLang="en-US" b="1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應用解決方案之效益</a:t>
            </a:r>
            <a:endParaRPr kumimoji="1"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1090761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>
            <a:spLocks noChangeArrowheads="1"/>
          </p:cNvSpPr>
          <p:nvPr/>
        </p:nvSpPr>
        <p:spPr bwMode="auto">
          <a:xfrm>
            <a:off x="2440571" y="2474905"/>
            <a:ext cx="419417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ts val="7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rPr>
              <a:t>簡報完畢</a:t>
            </a:r>
            <a:endParaRPr kumimoji="0" lang="en-US" altLang="zh-TW" sz="5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</a:endParaRPr>
          </a:p>
          <a:p>
            <a:pPr marL="0" marR="0" lvl="0" indent="0" algn="ctr" defTabSz="914400" eaLnBrk="1" fontAlgn="base" latinLnBrk="0" hangingPunct="1">
              <a:lnSpc>
                <a:spcPts val="7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400" b="1" kern="0" dirty="0">
                <a:solidFill>
                  <a:srgbClr val="000000"/>
                </a:solidFill>
              </a:rPr>
              <a:t>敬請指導</a:t>
            </a:r>
            <a:endParaRPr kumimoji="0" lang="en-US" altLang="zh-TW" sz="5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897" y="4509120"/>
            <a:ext cx="4430092" cy="72000"/>
          </a:xfrm>
          <a:prstGeom prst="rect">
            <a:avLst/>
          </a:prstGeom>
          <a:solidFill>
            <a:srgbClr val="ED6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72000" y="4509120"/>
            <a:ext cx="4430092" cy="72000"/>
          </a:xfrm>
          <a:prstGeom prst="rect">
            <a:avLst/>
          </a:prstGeom>
          <a:solidFill>
            <a:srgbClr val="F5A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39552" y="555212"/>
            <a:ext cx="8136904" cy="576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2750722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9E9859F-5217-4A85-9823-18F4E610E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893150"/>
              </p:ext>
            </p:extLst>
          </p:nvPr>
        </p:nvGraphicFramePr>
        <p:xfrm>
          <a:off x="309599" y="1513175"/>
          <a:ext cx="8654889" cy="5435600"/>
        </p:xfrm>
        <a:graphic>
          <a:graphicData uri="http://schemas.openxmlformats.org/drawingml/2006/table">
            <a:tbl>
              <a:tblPr firstRow="1" firstCol="1" bandRow="1"/>
              <a:tblGrid>
                <a:gridCol w="605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6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8009">
                <a:tc>
                  <a:txBody>
                    <a:bodyPr/>
                    <a:lstStyle/>
                    <a:p>
                      <a:pPr indent="-60325" algn="ctr" eaLnBrk="0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編號</a:t>
                      </a:r>
                    </a:p>
                  </a:txBody>
                  <a:tcPr marL="58181" marR="581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eaLnBrk="0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時間</a:t>
                      </a:r>
                    </a:p>
                  </a:txBody>
                  <a:tcPr marL="58181" marR="581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eaLnBrk="0">
                        <a:spcAft>
                          <a:spcPts val="0"/>
                        </a:spcAft>
                      </a:pPr>
                      <a:r>
                        <a:rPr lang="zh-TW" sz="2000" b="1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查核點說明</a:t>
                      </a:r>
                      <a:endParaRPr lang="zh-TW" sz="20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58181" marR="581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eaLnBrk="0">
                        <a:spcAft>
                          <a:spcPts val="0"/>
                        </a:spcAft>
                      </a:pPr>
                      <a:r>
                        <a:rPr lang="zh-TW" altLang="en-US" sz="1600" b="1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實際執行</a:t>
                      </a:r>
                      <a:r>
                        <a:rPr lang="zh-TW" altLang="en-US" sz="1600" b="1" kern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進度</a:t>
                      </a:r>
                      <a:r>
                        <a:rPr lang="en-US" altLang="zh-TW" sz="1600" b="1" kern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/>
                      </a:r>
                      <a:br>
                        <a:rPr lang="en-US" altLang="zh-TW" sz="1600" b="1" kern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</a:br>
                      <a:r>
                        <a:rPr lang="zh-TW" altLang="en-US" sz="1600" b="1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與</a:t>
                      </a: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佐證資料</a:t>
                      </a:r>
                      <a:endParaRPr 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58181" marR="581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824">
                <a:tc>
                  <a:txBody>
                    <a:bodyPr/>
                    <a:lstStyle/>
                    <a:p>
                      <a:pPr algn="ctr" eaLnBrk="0">
                        <a:spcAft>
                          <a:spcPts val="0"/>
                        </a:spcAft>
                      </a:pPr>
                      <a:r>
                        <a:rPr lang="en-US" altLang="zh-TW" sz="1800" b="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A1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58181" marR="581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3995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</a:t>
                      </a:r>
                      <a:b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05/30</a:t>
                      </a:r>
                      <a:endParaRPr lang="zh-TW" sz="105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G 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油壓鋁擠成型機作業製程參數擷取模組資料蒐集模組規格</a:t>
                      </a:r>
                      <a:r>
                        <a:rPr lang="zh-TW" altLang="en-US" sz="1400" baseline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 </a:t>
                      </a:r>
                      <a:endParaRPr lang="en-US" altLang="zh-TW" sz="1400" baseline="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  <a:p>
                      <a:pPr marL="285750" indent="-28575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可擷取機台作業徵兆、生產參數</a:t>
                      </a:r>
                      <a:r>
                        <a:rPr lang="en-US" altLang="zh-TW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5</a:t>
                      </a:r>
                      <a:r>
                        <a:rPr lang="zh-TW" altLang="en-US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種以上</a:t>
                      </a:r>
                      <a:r>
                        <a:rPr lang="zh-TW" altLang="en-US" sz="1400" baseline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 </a:t>
                      </a:r>
                      <a:r>
                        <a:rPr lang="zh-TW" altLang="en-US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擷取頻率最快可達</a:t>
                      </a:r>
                      <a:r>
                        <a:rPr lang="en-US" altLang="zh-TW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600Hz</a:t>
                      </a:r>
                      <a:r>
                        <a:rPr lang="zh-TW" altLang="en-US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以上</a:t>
                      </a:r>
                      <a:r>
                        <a:rPr lang="zh-TW" altLang="en-US" sz="1400" baseline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 </a:t>
                      </a:r>
                      <a:endParaRPr lang="en-US" altLang="zh-TW" sz="1400" baseline="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  <a:p>
                      <a:pPr marL="285750" indent="-28575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採用</a:t>
                      </a:r>
                      <a:r>
                        <a:rPr lang="en-US" altLang="zh-TW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TCP/IP </a:t>
                      </a:r>
                      <a:r>
                        <a:rPr lang="zh-TW" altLang="en-US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傳輸協定</a:t>
                      </a:r>
                      <a:r>
                        <a:rPr lang="zh-TW" altLang="en-US" sz="1400" baseline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 </a:t>
                      </a:r>
                      <a:r>
                        <a:rPr lang="zh-TW" altLang="en-US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保存資料至少達</a:t>
                      </a:r>
                      <a:r>
                        <a:rPr lang="en-US" altLang="zh-TW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180</a:t>
                      </a:r>
                      <a:r>
                        <a:rPr lang="zh-TW" altLang="en-US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天</a:t>
                      </a:r>
                      <a:r>
                        <a:rPr lang="zh-TW" altLang="en-US" sz="1400" baseline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 </a:t>
                      </a:r>
                      <a:endParaRPr lang="en-US" altLang="zh-TW" sz="1400" baseline="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  <a:p>
                      <a:pPr marL="285750" indent="-28575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感測器資料規劃應用與建置</a:t>
                      </a:r>
                      <a:endParaRPr lang="zh-TW" altLang="en-US" sz="14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3995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5/16</a:t>
                      </a:r>
                      <a:r>
                        <a:rPr lang="zh-TW" altLang="en-US" sz="1400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已</a:t>
                      </a:r>
                      <a:r>
                        <a:rPr lang="zh-TW" sz="1400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完成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，並</a:t>
                      </a:r>
                      <a:r>
                        <a:rPr lang="zh-TW" sz="1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於</a:t>
                      </a:r>
                      <a:r>
                        <a:rPr lang="en-US" altLang="zh-TW" sz="1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5</a:t>
                      </a:r>
                      <a:r>
                        <a:rPr lang="en-US" sz="1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/30</a:t>
                      </a:r>
                      <a:r>
                        <a:rPr lang="zh-TW" sz="1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交付廠商</a:t>
                      </a:r>
                      <a:r>
                        <a:rPr lang="zh-TW" altLang="en-US" sz="1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相關感測器安裝於機台上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G 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824">
                <a:tc>
                  <a:txBody>
                    <a:bodyPr/>
                    <a:lstStyle/>
                    <a:p>
                      <a:pPr algn="ctr" eaLnBrk="0">
                        <a:spcAft>
                          <a:spcPts val="0"/>
                        </a:spcAft>
                      </a:pPr>
                      <a:r>
                        <a:rPr lang="en-US" altLang="zh-TW" sz="1800" b="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A2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58181" marR="581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3995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</a:t>
                      </a:r>
                      <a:b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08/30</a:t>
                      </a:r>
                      <a:endParaRPr lang="zh-TW" sz="1050" kern="100" dirty="0">
                        <a:effectLst/>
                        <a:latin typeface="CG Times"/>
                        <a:ea typeface="新細明體" panose="02020500000000000000" pitchFamily="18" charset="-120"/>
                        <a:cs typeface="CG 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生產履歷模組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lvl="0" indent="0" algn="just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  <a:tabLst>
                          <a:tab pos="457200" algn="l"/>
                        </a:tabLst>
                      </a:pPr>
                      <a:r>
                        <a:rPr lang="en-US" altLang="zh-TW" sz="1200" kern="1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sz="1200" kern="1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資料處理流程</a:t>
                      </a:r>
                      <a:r>
                        <a:rPr lang="en-US" altLang="zh-TW" sz="1200" kern="1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sz="1200" kern="1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履歷</a:t>
                      </a:r>
                      <a:r>
                        <a:rPr lang="zh-TW" sz="12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資料儲存</a:t>
                      </a:r>
                      <a:r>
                        <a:rPr lang="zh-TW" sz="1200" kern="1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綱要</a:t>
                      </a:r>
                      <a:r>
                        <a:rPr lang="en-US" altLang="zh-TW" sz="1200" kern="1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3995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以於</a:t>
                      </a:r>
                      <a:r>
                        <a:rPr lang="en-US" altLang="zh-TW" sz="12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8/19</a:t>
                      </a:r>
                      <a:r>
                        <a:rPr lang="zh-TW" altLang="en-US" sz="12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完成，並交付業者上線使用中。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G 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24">
                <a:tc>
                  <a:txBody>
                    <a:bodyPr/>
                    <a:lstStyle/>
                    <a:p>
                      <a:pPr algn="ctr" eaLnBrk="0">
                        <a:spcAft>
                          <a:spcPts val="0"/>
                        </a:spcAft>
                      </a:pPr>
                      <a:r>
                        <a:rPr lang="en-US" altLang="zh-TW" sz="1800" b="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B1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58181" marR="581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3995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</a:t>
                      </a:r>
                      <a:b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10/20</a:t>
                      </a:r>
                      <a:endParaRPr lang="zh-TW" sz="1050" kern="100" dirty="0">
                        <a:effectLst/>
                        <a:latin typeface="CG Times"/>
                        <a:ea typeface="新細明體" panose="02020500000000000000" pitchFamily="18" charset="-120"/>
                        <a:cs typeface="CG 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鋁擠製程生產品質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AI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預測模組建置</a:t>
                      </a:r>
                    </a:p>
                    <a:p>
                      <a:pPr marL="0" lvl="0" indent="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可視化介面</a:t>
                      </a:r>
                    </a:p>
                    <a:p>
                      <a:pPr marL="0" lvl="0" indent="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預計以輔導業者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CHR-09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產品系列為主進行數據蒐集，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CHR-09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對應鋁錠依照半成品尺寸每碇約產出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2~3pcs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半成品。預計蒐集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300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組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(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碇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)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以上數據。鋁擠製程生產品質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AI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預測模組建置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Recall Rate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達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80%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以上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/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現場應用準確率達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80%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以上為演算法驗證之指標規劃模組驗證報告</a:t>
                      </a:r>
                      <a:endParaRPr lang="zh-TW" sz="14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3995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已完成。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G 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824">
                <a:tc>
                  <a:txBody>
                    <a:bodyPr/>
                    <a:lstStyle/>
                    <a:p>
                      <a:pPr algn="ctr" eaLnBrk="0">
                        <a:spcAft>
                          <a:spcPts val="0"/>
                        </a:spcAft>
                      </a:pPr>
                      <a:r>
                        <a:rPr lang="en-US" altLang="zh-TW" sz="1800" b="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B2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58181" marR="581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0"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111</a:t>
                      </a:r>
                    </a:p>
                    <a:p>
                      <a:pPr algn="l" eaLnBrk="0"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10/20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58181" marR="581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資安施行建置報告</a:t>
                      </a:r>
                      <a:r>
                        <a:rPr lang="zh-TW" altLang="en-US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：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內含</a:t>
                      </a:r>
                    </a:p>
                    <a:p>
                      <a:pPr marL="0" lvl="0" indent="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(1)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廠內資訊安全現況盤點</a:t>
                      </a:r>
                    </a:p>
                    <a:p>
                      <a:pPr marL="0" lvl="0" indent="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(2)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資安施行項目預計包括：連線設備管理、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IPC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登入管理、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Database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使用權限驗證、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Web Server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管理者限定及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Client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端登入管理等。</a:t>
                      </a:r>
                    </a:p>
                    <a:p>
                      <a:pPr marL="0" indent="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(2)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資安教育訓練紀錄與成員測驗紀錄</a:t>
                      </a:r>
                      <a:endParaRPr lang="en-US" altLang="zh-TW" sz="14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58181" marR="581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3995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00" noProof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已完成。</a:t>
                      </a:r>
                      <a:endParaRPr lang="zh-TW" altLang="zh-TW" sz="1200" kern="100" noProof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G Times"/>
                      </a:endParaRPr>
                    </a:p>
                  </a:txBody>
                  <a:tcPr marL="58181" marR="581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陸</a:t>
            </a: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案補充資料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5619" y="1030214"/>
            <a:ext cx="4572000" cy="60529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１</a:t>
            </a:r>
            <a:r>
              <a:rPr lang="en-US" altLang="zh-TW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.</a:t>
            </a: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5618" y="682178"/>
            <a:ext cx="8088790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油壓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鋁擠成型機製程品質提升</a:t>
            </a: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計畫</a:t>
            </a:r>
            <a:endParaRPr lang="zh-TW" altLang="en-US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7701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6901E8C-1ED3-4830-97BD-E69421FF46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2139528"/>
          <a:ext cx="8322245" cy="2336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5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5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0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0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計畫名稱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期別</a:t>
                      </a: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預計收款時間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金額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實際收款時間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金額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600" b="0" kern="0" dirty="0" smtClean="0">
                          <a:solidFill>
                            <a:schemeClr val="tx1"/>
                          </a:solidFill>
                          <a:effectLst>
                            <a:outerShdw dist="38096" dir="2700000">
                              <a:srgbClr val="C0C0C0"/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油壓鋁擠成型機製程品質提升計畫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第一期</a:t>
                      </a: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111/6</a:t>
                      </a: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111/6</a:t>
                      </a:r>
                      <a:r>
                        <a:rPr lang="zh-TW" altLang="en-US" sz="18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8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775.8</a:t>
                      </a:r>
                      <a:r>
                        <a:rPr lang="zh-TW" altLang="en-US" sz="18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千元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 vMerge="1"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第二期</a:t>
                      </a: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111/10</a:t>
                      </a: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111/10</a:t>
                      </a: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</a:t>
                      </a: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千元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59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總金額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862</a:t>
                      </a:r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千元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陸</a:t>
            </a: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案補充資料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5536" y="826206"/>
            <a:ext cx="66247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油壓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鋁擠成型機製程品質提升計畫：</a:t>
            </a:r>
          </a:p>
        </p:txBody>
      </p:sp>
      <p:sp>
        <p:nvSpPr>
          <p:cNvPr id="8" name="矩形 7"/>
          <p:cNvSpPr/>
          <p:nvPr/>
        </p:nvSpPr>
        <p:spPr>
          <a:xfrm>
            <a:off x="539552" y="1482867"/>
            <a:ext cx="4572000" cy="60529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２</a:t>
            </a:r>
            <a:r>
              <a:rPr lang="en-US" altLang="zh-TW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.</a:t>
            </a: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自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籌款收款進度說明</a:t>
            </a: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endParaRPr lang="zh-TW" altLang="en-US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8782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剪去並圓角化單一角落 30">
            <a:extLst>
              <a:ext uri="{FF2B5EF4-FFF2-40B4-BE49-F238E27FC236}">
                <a16:creationId xmlns:a16="http://schemas.microsoft.com/office/drawing/2014/main" id="{AF19E813-1F47-4253-AC89-69703F16904E}"/>
              </a:ext>
            </a:extLst>
          </p:cNvPr>
          <p:cNvSpPr/>
          <p:nvPr/>
        </p:nvSpPr>
        <p:spPr>
          <a:xfrm>
            <a:off x="179512" y="2172924"/>
            <a:ext cx="8723171" cy="1902839"/>
          </a:xfrm>
          <a:prstGeom prst="snipRoundRect">
            <a:avLst>
              <a:gd name="adj1" fmla="val 0"/>
              <a:gd name="adj2" fmla="val 15116"/>
            </a:avLst>
          </a:prstGeom>
          <a:solidFill>
            <a:srgbClr val="70AD47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32" name="平行四邊形 31">
            <a:extLst>
              <a:ext uri="{FF2B5EF4-FFF2-40B4-BE49-F238E27FC236}">
                <a16:creationId xmlns:a16="http://schemas.microsoft.com/office/drawing/2014/main" id="{C9879E38-3E45-485C-8FD7-23D75352C52C}"/>
              </a:ext>
            </a:extLst>
          </p:cNvPr>
          <p:cNvSpPr/>
          <p:nvPr/>
        </p:nvSpPr>
        <p:spPr>
          <a:xfrm>
            <a:off x="0" y="116632"/>
            <a:ext cx="9144000" cy="863165"/>
          </a:xfrm>
          <a:prstGeom prst="parallelogram">
            <a:avLst>
              <a:gd name="adj" fmla="val 0"/>
            </a:avLst>
          </a:prstGeom>
          <a:solidFill>
            <a:srgbClr val="FFCCCC">
              <a:alpha val="41176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7284CA2-C64D-44D8-8D22-FCB063604CB8}"/>
              </a:ext>
            </a:extLst>
          </p:cNvPr>
          <p:cNvSpPr/>
          <p:nvPr/>
        </p:nvSpPr>
        <p:spPr>
          <a:xfrm>
            <a:off x="343878" y="225048"/>
            <a:ext cx="53783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36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111</a:t>
            </a:r>
            <a:r>
              <a:rPr lang="zh-TW" altLang="en-US" sz="36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36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36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輔導案一頁說明</a:t>
            </a:r>
            <a:endParaRPr kumimoji="0" lang="zh-TW" altLang="en-US" sz="3600" b="1" dirty="0">
              <a:solidFill>
                <a:srgbClr val="C00000"/>
              </a:solidFill>
              <a:latin typeface="Arial"/>
              <a:ea typeface="微軟正黑體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00FE3BD-D20D-4ACE-A8A1-5282A81CDC9A}"/>
              </a:ext>
            </a:extLst>
          </p:cNvPr>
          <p:cNvSpPr/>
          <p:nvPr/>
        </p:nvSpPr>
        <p:spPr>
          <a:xfrm>
            <a:off x="0" y="116632"/>
            <a:ext cx="107504" cy="863165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25CBD16-4FDB-48F8-829C-D8FDA605EEC0}"/>
              </a:ext>
            </a:extLst>
          </p:cNvPr>
          <p:cNvSpPr/>
          <p:nvPr/>
        </p:nvSpPr>
        <p:spPr>
          <a:xfrm>
            <a:off x="120798" y="1216518"/>
            <a:ext cx="2693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Font typeface="Wingdings" panose="05000000000000000000" pitchFamily="2" charset="2"/>
              <a:buChar char="l"/>
            </a:pPr>
            <a:r>
              <a:rPr lang="zh-TW" altLang="en-US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Calibri"/>
              </a:rPr>
              <a:t>品質預測</a:t>
            </a:r>
            <a:r>
              <a:rPr lang="en-US" altLang="zh-TW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Calibri"/>
              </a:rPr>
              <a:t>-</a:t>
            </a:r>
            <a:r>
              <a:rPr lang="zh-TW" altLang="en-US" sz="2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Calibri"/>
              </a:rPr>
              <a:t>案例說明</a:t>
            </a:r>
            <a:endParaRPr kumimoji="0" lang="zh-TW" altLang="en-US" sz="2000" b="1" dirty="0">
              <a:solidFill>
                <a:prstClr val="black"/>
              </a:solidFill>
              <a:latin typeface="Arial"/>
              <a:ea typeface="微軟正黑體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004AA6F-464F-4171-9740-D9A9CFDB282C}"/>
              </a:ext>
            </a:extLst>
          </p:cNvPr>
          <p:cNvSpPr/>
          <p:nvPr/>
        </p:nvSpPr>
        <p:spPr>
          <a:xfrm>
            <a:off x="179512" y="1772816"/>
            <a:ext cx="1620000" cy="400110"/>
          </a:xfrm>
          <a:prstGeom prst="rect">
            <a:avLst/>
          </a:prstGeom>
          <a:solidFill>
            <a:srgbClr val="70AD47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受輔導業者</a:t>
            </a:r>
          </a:p>
        </p:txBody>
      </p:sp>
      <p:sp>
        <p:nvSpPr>
          <p:cNvPr id="37" name="矩形: 剪去並圓角化單一角落 36">
            <a:extLst>
              <a:ext uri="{FF2B5EF4-FFF2-40B4-BE49-F238E27FC236}">
                <a16:creationId xmlns:a16="http://schemas.microsoft.com/office/drawing/2014/main" id="{D48D6923-2167-4155-AC21-B6797F19C425}"/>
              </a:ext>
            </a:extLst>
          </p:cNvPr>
          <p:cNvSpPr/>
          <p:nvPr/>
        </p:nvSpPr>
        <p:spPr>
          <a:xfrm>
            <a:off x="152104" y="4673800"/>
            <a:ext cx="6552728" cy="1867891"/>
          </a:xfrm>
          <a:prstGeom prst="snipRoundRect">
            <a:avLst>
              <a:gd name="adj1" fmla="val 0"/>
              <a:gd name="adj2" fmla="val 15116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B4D3A72-A66E-4F86-A6BD-EE4C6A29E247}"/>
              </a:ext>
            </a:extLst>
          </p:cNvPr>
          <p:cNvSpPr/>
          <p:nvPr/>
        </p:nvSpPr>
        <p:spPr>
          <a:xfrm>
            <a:off x="179512" y="4273690"/>
            <a:ext cx="1620000" cy="40011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輔導業者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FAED83E-3A0A-4337-83A6-3565CBC07074}"/>
              </a:ext>
            </a:extLst>
          </p:cNvPr>
          <p:cNvSpPr/>
          <p:nvPr/>
        </p:nvSpPr>
        <p:spPr>
          <a:xfrm>
            <a:off x="1915722" y="183529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8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旺欉鋁業公司</a:t>
            </a:r>
            <a:endParaRPr kumimoji="0" lang="zh-TW" altLang="en-US" sz="1800" b="1" dirty="0">
              <a:solidFill>
                <a:prstClr val="black"/>
              </a:solidFill>
              <a:latin typeface="Arial"/>
              <a:ea typeface="微軟正黑體"/>
            </a:endParaRPr>
          </a:p>
        </p:txBody>
      </p:sp>
      <p:sp>
        <p:nvSpPr>
          <p:cNvPr id="40" name="圓角矩形圖說文字 28">
            <a:extLst>
              <a:ext uri="{FF2B5EF4-FFF2-40B4-BE49-F238E27FC236}">
                <a16:creationId xmlns:a16="http://schemas.microsoft.com/office/drawing/2014/main" id="{20EB8820-CDAA-46E4-9DB3-42B9B2BA74CE}"/>
              </a:ext>
            </a:extLst>
          </p:cNvPr>
          <p:cNvSpPr/>
          <p:nvPr/>
        </p:nvSpPr>
        <p:spPr>
          <a:xfrm rot="5400000">
            <a:off x="3793806" y="628877"/>
            <a:ext cx="1556388" cy="5004551"/>
          </a:xfrm>
          <a:prstGeom prst="wedgeRoundRectCallout">
            <a:avLst>
              <a:gd name="adj1" fmla="val -35189"/>
              <a:gd name="adj2" fmla="val 55800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vert270" rtlCol="0" anchor="t"/>
          <a:lstStyle/>
          <a:p>
            <a:pPr marL="0" marR="0" lvl="0" indent="0" algn="just" defTabSz="914400" eaLnBrk="1" fontAlgn="auto" latinLnBrk="0" hangingPunct="1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9B85057-B134-4B9F-95E5-8D102EA29B58}"/>
              </a:ext>
            </a:extLst>
          </p:cNvPr>
          <p:cNvSpPr/>
          <p:nvPr/>
        </p:nvSpPr>
        <p:spPr>
          <a:xfrm>
            <a:off x="244513" y="4794751"/>
            <a:ext cx="4040671" cy="2157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algn="just" eaLnBrk="1" fontAlgn="auto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 typeface="微軟正黑體" panose="020B0604030504040204" pitchFamily="34" charset="-120"/>
              <a:buChar char="-"/>
            </a:pPr>
            <a:r>
              <a:rPr kumimoji="0"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建置鋁擠製程生產履歷，並開發鋁擠製程生產品質</a:t>
            </a:r>
            <a:r>
              <a:rPr kumimoji="0" lang="en-US" altLang="zh-TW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kumimoji="0"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預測模組，協助業者解決高度人工負荷監控生產參數議題。</a:t>
            </a:r>
            <a:endParaRPr kumimoji="0" lang="en-US" altLang="zh-TW" sz="1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80975" indent="-180975" algn="just" eaLnBrk="1" fontAlgn="auto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 typeface="微軟正黑體" panose="020B0604030504040204" pitchFamily="34" charset="-120"/>
              <a:buChar char="-"/>
            </a:pPr>
            <a:endParaRPr kumimoji="0" lang="en-US" altLang="zh-TW" sz="1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80975" indent="-180975" algn="just" eaLnBrk="1" fontAlgn="auto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 typeface="微軟正黑體" panose="020B0604030504040204" pitchFamily="34" charset="-120"/>
              <a:buChar char="-"/>
            </a:pPr>
            <a:r>
              <a:rPr kumimoji="0" lang="en-US" altLang="zh-TW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kumimoji="0"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模組</a:t>
            </a:r>
            <a:r>
              <a:rPr kumimoji="0"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進行鋁擠製程加工模式徵兆判斷，提早預警並降低人員調整參數時間</a:t>
            </a:r>
            <a:r>
              <a:rPr kumimoji="0"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kumimoji="0"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並可</a:t>
            </a:r>
            <a:r>
              <a:rPr kumimoji="0"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可提高</a:t>
            </a:r>
            <a:r>
              <a:rPr kumimoji="0" lang="en-US" altLang="zh-TW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kumimoji="0"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級品產出佔比。</a:t>
            </a:r>
            <a:endParaRPr kumimoji="0" lang="en-US" altLang="zh-TW" sz="1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CC7A0D3D-1F3A-4A75-917B-A6C0A77FCDA4}"/>
              </a:ext>
            </a:extLst>
          </p:cNvPr>
          <p:cNvSpPr/>
          <p:nvPr/>
        </p:nvSpPr>
        <p:spPr>
          <a:xfrm>
            <a:off x="6867586" y="4473745"/>
            <a:ext cx="2096902" cy="2094476"/>
          </a:xfrm>
          <a:prstGeom prst="roundRect">
            <a:avLst>
              <a:gd name="adj" fmla="val 9456"/>
            </a:avLst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6E31842-BE52-40CE-8B8F-F650424B3826}"/>
              </a:ext>
            </a:extLst>
          </p:cNvPr>
          <p:cNvSpPr/>
          <p:nvPr/>
        </p:nvSpPr>
        <p:spPr>
          <a:xfrm>
            <a:off x="6940049" y="4572684"/>
            <a:ext cx="2100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kumimoji="0" lang="en-US" altLang="zh-TW" sz="2000" b="1" dirty="0" smtClean="0">
                <a:solidFill>
                  <a:srgbClr val="5B9BD5">
                    <a:lumMod val="75000"/>
                  </a:srgbClr>
                </a:solidFill>
                <a:latin typeface="Arial"/>
                <a:ea typeface="微軟正黑體"/>
              </a:rPr>
              <a:t>A</a:t>
            </a:r>
            <a:r>
              <a:rPr kumimoji="0" lang="zh-TW" altLang="en-US" sz="2000" b="1" dirty="0" smtClean="0">
                <a:solidFill>
                  <a:srgbClr val="5B9BD5">
                    <a:lumMod val="75000"/>
                  </a:srgbClr>
                </a:solidFill>
                <a:latin typeface="Arial"/>
                <a:ea typeface="微軟正黑體"/>
              </a:rPr>
              <a:t>級品佔比提升</a:t>
            </a:r>
            <a:endParaRPr kumimoji="0" lang="zh-TW" altLang="en-US" sz="2000" b="1" dirty="0">
              <a:solidFill>
                <a:srgbClr val="5B9BD5">
                  <a:lumMod val="75000"/>
                </a:srgbClr>
              </a:solidFill>
              <a:latin typeface="Arial"/>
              <a:ea typeface="微軟正黑體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C703C52-0E0A-4E56-97BC-4D359394FD2D}"/>
              </a:ext>
            </a:extLst>
          </p:cNvPr>
          <p:cNvSpPr txBox="1"/>
          <p:nvPr/>
        </p:nvSpPr>
        <p:spPr>
          <a:xfrm>
            <a:off x="196292" y="3798698"/>
            <a:ext cx="19804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600" b="1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旺欉鋁業 王總經理</a:t>
            </a:r>
            <a:endParaRPr kumimoji="0" lang="zh-TW" altLang="en-US" sz="1600" b="1" dirty="0">
              <a:solidFill>
                <a:prstClr val="black"/>
              </a:solidFill>
              <a:latin typeface="Arial"/>
              <a:ea typeface="微軟正黑體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8DC654A-5344-41ED-AF70-E978E79F2BDB}"/>
              </a:ext>
            </a:extLst>
          </p:cNvPr>
          <p:cNvSpPr/>
          <p:nvPr/>
        </p:nvSpPr>
        <p:spPr>
          <a:xfrm>
            <a:off x="7396299" y="3738865"/>
            <a:ext cx="12502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kern="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次級品佔比高</a:t>
            </a:r>
            <a:endParaRPr lang="en-US" altLang="zh-TW" sz="1400" b="1" kern="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05AA0B5-DE9A-48D7-8A78-C69CA624294C}"/>
              </a:ext>
            </a:extLst>
          </p:cNvPr>
          <p:cNvSpPr/>
          <p:nvPr/>
        </p:nvSpPr>
        <p:spPr>
          <a:xfrm>
            <a:off x="1892366" y="429033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8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財團法人資訊工業策進會</a:t>
            </a:r>
            <a:endParaRPr kumimoji="0" lang="zh-TW" altLang="en-US" sz="1800" b="1" dirty="0">
              <a:solidFill>
                <a:prstClr val="black"/>
              </a:solidFill>
              <a:latin typeface="Arial"/>
              <a:ea typeface="微軟正黑體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1931EE1-C724-4DA0-8E14-CA1148B86277}"/>
              </a:ext>
            </a:extLst>
          </p:cNvPr>
          <p:cNvSpPr/>
          <p:nvPr/>
        </p:nvSpPr>
        <p:spPr>
          <a:xfrm>
            <a:off x="3868000" y="6391101"/>
            <a:ext cx="3261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鋁碇溫、盛碇筒溫、模溫、主缸油壓</a:t>
            </a:r>
            <a:br>
              <a:rPr kumimoji="0"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</a:t>
            </a:r>
            <a:r>
              <a:rPr kumimoji="0"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監測與品質預測平台</a:t>
            </a:r>
            <a:endParaRPr kumimoji="0" lang="zh-TW" altLang="en-US" sz="1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9D21FDF-C544-40D1-97D9-29086F11550F}"/>
              </a:ext>
            </a:extLst>
          </p:cNvPr>
          <p:cNvSpPr/>
          <p:nvPr/>
        </p:nvSpPr>
        <p:spPr>
          <a:xfrm>
            <a:off x="6931364" y="5570074"/>
            <a:ext cx="14013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kumimoji="0" lang="zh-TW" altLang="en-US" sz="2000" b="1" dirty="0">
                <a:solidFill>
                  <a:srgbClr val="5B9BD5">
                    <a:lumMod val="75000"/>
                  </a:srgbClr>
                </a:solidFill>
                <a:latin typeface="Arial"/>
                <a:ea typeface="微軟正黑體"/>
              </a:rPr>
              <a:t>提高獲利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2D1191C-DC3E-4A79-A261-60A7AEE7F47F}"/>
              </a:ext>
            </a:extLst>
          </p:cNvPr>
          <p:cNvSpPr/>
          <p:nvPr/>
        </p:nvSpPr>
        <p:spPr>
          <a:xfrm>
            <a:off x="6940049" y="5889761"/>
            <a:ext cx="1992763" cy="649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 indent="-85725" algn="just" eaLnBrk="1" fontAlgn="auto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 typeface="微軟正黑體" panose="020B0604030504040204" pitchFamily="34" charset="-120"/>
              <a:buChar char="-"/>
            </a:pPr>
            <a:r>
              <a:rPr lang="zh-TW" altLang="en-US" sz="14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增加獲利每年約</a:t>
            </a:r>
            <a:r>
              <a:rPr lang="en-US" altLang="zh-TW" sz="14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116</a:t>
            </a:r>
            <a:r>
              <a:rPr lang="zh-TW" altLang="en-US" sz="14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萬</a:t>
            </a:r>
            <a:r>
              <a:rPr lang="en-US" altLang="zh-TW" sz="1400" b="1" kern="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en-US" altLang="zh-TW" sz="1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9" name="Picture 2" descr="Illustration of light bulb icon">
            <a:extLst>
              <a:ext uri="{FF2B5EF4-FFF2-40B4-BE49-F238E27FC236}">
                <a16:creationId xmlns:a16="http://schemas.microsoft.com/office/drawing/2014/main" id="{5B856BF8-8054-46AD-BAF9-9D7B041C3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E0F5FA"/>
              </a:clrFrom>
              <a:clrTo>
                <a:srgbClr val="E0F5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2" r="10432" b="11722"/>
          <a:stretch/>
        </p:blipFill>
        <p:spPr bwMode="auto">
          <a:xfrm>
            <a:off x="6515786" y="144121"/>
            <a:ext cx="2312502" cy="204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5982EE5B-DEDF-4980-AB7F-0F8FD2B035A5}"/>
              </a:ext>
            </a:extLst>
          </p:cNvPr>
          <p:cNvSpPr/>
          <p:nvPr/>
        </p:nvSpPr>
        <p:spPr>
          <a:xfrm>
            <a:off x="1963455" y="2315654"/>
            <a:ext cx="5189073" cy="157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algn="just">
              <a:lnSpc>
                <a:spcPts val="2200"/>
              </a:lnSpc>
              <a:spcAft>
                <a:spcPts val="600"/>
              </a:spcAft>
              <a:buFont typeface="微軟正黑體" panose="020B0604030504040204" pitchFamily="34" charset="-120"/>
              <a:buChar char="-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級品佔比提升困難且無法有效率監控製程溫度參數，無電子化生產履歷輔助領域知識與生產技術發展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80975" indent="-180975" algn="just">
              <a:lnSpc>
                <a:spcPts val="2200"/>
              </a:lnSpc>
              <a:spcAft>
                <a:spcPts val="600"/>
              </a:spcAft>
              <a:buFont typeface="微軟正黑體" panose="020B0604030504040204" pitchFamily="34" charset="-120"/>
              <a:buChar char="-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製程溫度因素： 製程溫度因素容易造成表面品質不良，包含鋁錠溫、 擠模溫、盛錠桶溫度、油壓缸壓力，造成表面不良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粗糙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結晶粒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磨痕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</a:t>
            </a:r>
            <a:r>
              <a:rPr lang="zh-TW" altLang="en-US" sz="1600" dirty="0" smtClean="0"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600" dirty="0" smtClean="0"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04B941A-AC59-4266-B691-53B887CEE097}"/>
              </a:ext>
            </a:extLst>
          </p:cNvPr>
          <p:cNvSpPr/>
          <p:nvPr/>
        </p:nvSpPr>
        <p:spPr>
          <a:xfrm>
            <a:off x="6906723" y="4918492"/>
            <a:ext cx="1992763" cy="649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 indent="-85725" algn="just" eaLnBrk="1" fontAlgn="auto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 typeface="微軟正黑體" panose="020B0604030504040204" pitchFamily="34" charset="-120"/>
              <a:buChar char="-"/>
            </a:pPr>
            <a:r>
              <a:rPr lang="zh-TW" altLang="en-US" sz="14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提高</a:t>
            </a:r>
            <a:r>
              <a:rPr lang="en-US" altLang="zh-TW" sz="14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</a:t>
            </a:r>
            <a:r>
              <a:rPr lang="zh-TW" altLang="en-US" sz="14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級品佔比</a:t>
            </a:r>
            <a:r>
              <a:rPr lang="en-US" altLang="zh-TW" sz="14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13</a:t>
            </a:r>
            <a:r>
              <a:rPr lang="en-US" altLang="zh-TW" sz="1400" b="1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%</a:t>
            </a:r>
            <a:br>
              <a:rPr lang="en-US" altLang="zh-TW" sz="1400" b="1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en-US" altLang="zh-TW" sz="14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1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35%</a:t>
            </a:r>
            <a:r>
              <a:rPr lang="zh-TW" altLang="en-US" sz="14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→</a:t>
            </a:r>
            <a:r>
              <a:rPr lang="en-US" altLang="zh-TW" sz="1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48</a:t>
            </a:r>
            <a:r>
              <a:rPr lang="en-US" altLang="zh-TW" sz="14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%</a:t>
            </a:r>
            <a:r>
              <a:rPr lang="en-US" altLang="zh-TW" sz="1400" b="1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endParaRPr lang="en-US" altLang="zh-TW" sz="1400" b="1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271C13D-1143-4421-9B59-4F682BBB9E28}"/>
              </a:ext>
            </a:extLst>
          </p:cNvPr>
          <p:cNvSpPr/>
          <p:nvPr/>
        </p:nvSpPr>
        <p:spPr>
          <a:xfrm>
            <a:off x="7183872" y="2392829"/>
            <a:ext cx="1644416" cy="132839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F87E256D-B3C0-4419-90FC-94D7897F41A6}"/>
              </a:ext>
            </a:extLst>
          </p:cNvPr>
          <p:cNvSpPr/>
          <p:nvPr/>
        </p:nvSpPr>
        <p:spPr>
          <a:xfrm>
            <a:off x="4482014" y="4846739"/>
            <a:ext cx="2033772" cy="1442836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導入</a:t>
            </a:r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endParaRPr lang="en-US" altLang="zh-TW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實際照片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F1A1F8DA-D33E-4E17-95A2-B6261FF0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957" y="1529546"/>
            <a:ext cx="4553564" cy="3525672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D5415E4E-9C45-4E26-B04E-CB53F91CEF91}"/>
              </a:ext>
            </a:extLst>
          </p:cNvPr>
          <p:cNvSpPr txBox="1"/>
          <p:nvPr/>
        </p:nvSpPr>
        <p:spPr>
          <a:xfrm>
            <a:off x="9271957" y="992968"/>
            <a:ext cx="2075371" cy="461665"/>
          </a:xfrm>
          <a:prstGeom prst="rect">
            <a:avLst/>
          </a:prstGeom>
          <a:solidFill>
            <a:srgbClr val="FFFF00"/>
          </a:solidFill>
          <a:ln w="73025" cmpd="sng">
            <a:solidFill>
              <a:srgbClr val="FF0000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一頁說明範例</a:t>
            </a:r>
            <a:endParaRPr lang="en-US" altLang="zh-TW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6952D37-9CA0-46A3-B066-36B5EA51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68443" y="6493988"/>
            <a:ext cx="2057400" cy="365125"/>
          </a:xfrm>
        </p:spPr>
        <p:txBody>
          <a:bodyPr/>
          <a:lstStyle/>
          <a:p>
            <a:fld id="{6DE47791-5E00-4F8D-94E0-C13F9C556B44}" type="slidenum">
              <a:rPr lang="zh-TW" altLang="en-US" sz="1400" smtClean="0">
                <a:solidFill>
                  <a:schemeClr val="tx1"/>
                </a:solidFill>
                <a:latin typeface="+mn-lt"/>
              </a:rPr>
              <a:t>24</a:t>
            </a:fld>
            <a:endParaRPr lang="zh-TW" alt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t="-1" b="20048"/>
          <a:stretch/>
        </p:blipFill>
        <p:spPr>
          <a:xfrm>
            <a:off x="301325" y="2241366"/>
            <a:ext cx="1174331" cy="15865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022" y="2404832"/>
            <a:ext cx="1620266" cy="127254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013" y="4858438"/>
            <a:ext cx="2396675" cy="1273782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9293" y="5528144"/>
            <a:ext cx="1023390" cy="469992"/>
          </a:xfrm>
          <a:prstGeom prst="rect">
            <a:avLst/>
          </a:prstGeom>
        </p:spPr>
      </p:pic>
      <p:pic>
        <p:nvPicPr>
          <p:cNvPr id="46" name="Picture 2" descr="https://twtmsearch.tipo.gov.tw/imageLoad.jsp?path=/20160227/098/011/597/pic_098011597_20110107_1.jpg&amp;formatName=jpeg&amp;pathCodeId=282_pi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217" y="1390716"/>
            <a:ext cx="705667" cy="705667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92292" y="1384405"/>
            <a:ext cx="614431" cy="708875"/>
          </a:xfrm>
          <a:prstGeom prst="rect">
            <a:avLst/>
          </a:prstGeom>
        </p:spPr>
      </p:pic>
      <p:pic>
        <p:nvPicPr>
          <p:cNvPr id="50" name="圖片 4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77667" y="1044318"/>
            <a:ext cx="2022525" cy="106351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57991" y="4182375"/>
            <a:ext cx="2104762" cy="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75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5672"/>
          <a:stretch/>
        </p:blipFill>
        <p:spPr>
          <a:xfrm>
            <a:off x="-235148" y="1273259"/>
            <a:ext cx="9001000" cy="5263117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1857" y="33935"/>
            <a:ext cx="8855885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TW" sz="3200" b="1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Arial"/>
                <a:ea typeface="標楷體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kumimoji="0" lang="zh-TW" altLang="en-US" sz="3199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附件三</a:t>
            </a:r>
            <a:r>
              <a:rPr kumimoji="0" lang="en-US" altLang="zh-TW" sz="3199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_</a:t>
            </a:r>
            <a:r>
              <a:rPr kumimoji="0" lang="zh-TW" altLang="en-US" sz="3199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智慧化層次參考說明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1857" y="6536376"/>
            <a:ext cx="566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+mj-ea"/>
                <a:ea typeface="+mj-ea"/>
              </a:rPr>
              <a:t>參考資料：</a:t>
            </a:r>
            <a:r>
              <a:rPr lang="en-US" altLang="zh-TW" sz="1200" dirty="0" err="1">
                <a:latin typeface="+mj-ea"/>
                <a:ea typeface="+mj-ea"/>
              </a:rPr>
              <a:t>Industrie</a:t>
            </a:r>
            <a:r>
              <a:rPr lang="en-US" altLang="zh-TW" sz="1200" dirty="0">
                <a:latin typeface="+mj-ea"/>
                <a:ea typeface="+mj-ea"/>
              </a:rPr>
              <a:t> 4.0 Maturity Index, p.p.16, </a:t>
            </a:r>
            <a:r>
              <a:rPr lang="en-US" altLang="zh-TW" sz="1200" b="1" dirty="0" err="1">
                <a:latin typeface="+mj-ea"/>
                <a:ea typeface="+mj-ea"/>
              </a:rPr>
              <a:t>acatech</a:t>
            </a:r>
            <a:r>
              <a:rPr lang="en-US" altLang="zh-TW" sz="1200" b="1" dirty="0">
                <a:latin typeface="+mj-ea"/>
                <a:ea typeface="+mj-ea"/>
              </a:rPr>
              <a:t>, 2017/ PMC</a:t>
            </a:r>
            <a:r>
              <a:rPr lang="zh-TW" altLang="en-US" sz="1200" b="1" dirty="0">
                <a:latin typeface="+mj-ea"/>
                <a:ea typeface="+mj-ea"/>
              </a:rPr>
              <a:t>整理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835696" y="717910"/>
            <a:ext cx="6191589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TW" sz="3200" b="1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Arial"/>
                <a:ea typeface="標楷體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kumimoji="0" lang="zh-TW" altLang="en-US" sz="2600" u="sng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智慧製造</a:t>
            </a:r>
            <a:r>
              <a:rPr kumimoji="0" lang="en-US" altLang="zh-TW" sz="2600" u="sng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kumimoji="0" lang="zh-TW" altLang="en-US" sz="2600" u="sng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階進程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867796" y="36301"/>
            <a:ext cx="2409230" cy="1646605"/>
          </a:xfrm>
          <a:prstGeom prst="rect">
            <a:avLst/>
          </a:prstGeom>
          <a:solidFill>
            <a:srgbClr val="66FFFF"/>
          </a:solidFill>
          <a:ln>
            <a:solidFill>
              <a:sysClr val="windowText" lastClr="000000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1" indent="0" algn="just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本頁僅為</a:t>
            </a:r>
            <a:r>
              <a:rPr kumimoji="0"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</a:t>
            </a:r>
            <a:r>
              <a:rPr kumimoji="0" lang="zh-TW" alt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說明，無需填寫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1" indent="0" algn="just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提交簡報時請刪除本頁</a:t>
            </a:r>
            <a:r>
              <a:rPr kumimoji="0"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5966073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圖片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767" y="5103106"/>
            <a:ext cx="1396711" cy="787888"/>
          </a:xfrm>
          <a:prstGeom prst="rect">
            <a:avLst/>
          </a:prstGeom>
        </p:spPr>
      </p:pic>
      <p:pic>
        <p:nvPicPr>
          <p:cNvPr id="79" name="圖片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961" y="5331504"/>
            <a:ext cx="1251074" cy="792650"/>
          </a:xfrm>
          <a:prstGeom prst="rect">
            <a:avLst/>
          </a:prstGeom>
        </p:spPr>
      </p:pic>
      <p:sp>
        <p:nvSpPr>
          <p:cNvPr id="81" name="Rectangle 2">
            <a:extLst>
              <a:ext uri="{FF2B5EF4-FFF2-40B4-BE49-F238E27FC236}">
                <a16:creationId xmlns:a16="http://schemas.microsoft.com/office/drawing/2014/main" id="{023476A0-ED1E-4AF2-B3F9-4A9EB599D9CE}"/>
              </a:ext>
            </a:extLst>
          </p:cNvPr>
          <p:cNvSpPr txBox="1">
            <a:spLocks noChangeArrowheads="1"/>
          </p:cNvSpPr>
          <p:nvPr/>
        </p:nvSpPr>
        <p:spPr>
          <a:xfrm>
            <a:off x="-379357" y="112727"/>
            <a:ext cx="8964039" cy="48420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2400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油壓</a:t>
            </a:r>
            <a:r>
              <a:rPr lang="zh-TW" altLang="en-US" sz="2400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鋁擠成型機製程品質提升</a:t>
            </a:r>
            <a:r>
              <a:rPr lang="zh-TW" altLang="en-US" sz="2400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計畫＿主要執行進度成果</a:t>
            </a:r>
            <a:endParaRPr lang="zh-TW" altLang="en-US" sz="2400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050319" y="118405"/>
            <a:ext cx="1092875" cy="507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1" algn="r">
              <a:spcBef>
                <a:spcPts val="600"/>
              </a:spcBef>
              <a:defRPr/>
            </a:pPr>
            <a:r>
              <a:rPr kumimoji="0" lang="zh-TW" altLang="en-US" sz="11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自行車產業</a:t>
            </a:r>
            <a:endParaRPr kumimoji="0" lang="en-US" altLang="zh-TW" sz="11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0" lvl="1" algn="r">
              <a:spcBef>
                <a:spcPts val="600"/>
              </a:spcBef>
              <a:defRPr/>
            </a:pPr>
            <a:r>
              <a:rPr kumimoji="0" lang="zh-TW" altLang="en-US" sz="11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台中大甲地區</a:t>
            </a:r>
            <a:endParaRPr kumimoji="0" lang="zh-TW" altLang="en-US" sz="11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7" name="流程圖: 替代處理程序 96"/>
          <p:cNvSpPr/>
          <p:nvPr/>
        </p:nvSpPr>
        <p:spPr>
          <a:xfrm>
            <a:off x="72214" y="641253"/>
            <a:ext cx="401155" cy="1134788"/>
          </a:xfrm>
          <a:prstGeom prst="flowChartAlternateProcess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產業問題</a:t>
            </a:r>
          </a:p>
        </p:txBody>
      </p:sp>
      <p:sp>
        <p:nvSpPr>
          <p:cNvPr id="98" name="矩形 97"/>
          <p:cNvSpPr/>
          <p:nvPr/>
        </p:nvSpPr>
        <p:spPr>
          <a:xfrm>
            <a:off x="611560" y="657307"/>
            <a:ext cx="8421241" cy="11177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9BBB59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634022" y="704645"/>
            <a:ext cx="8255467" cy="107721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kumimoji="1" lang="zh-TW" altLang="en-US" sz="1600" u="sng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面臨問題</a:t>
            </a:r>
            <a:r>
              <a:rPr kumimoji="1" lang="zh-TW" altLang="en-US" sz="16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6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級品佔比提升困難且無法有效率監控製程溫度參數，無電子化生產履歷輔助領域知識與生產技術發展</a:t>
            </a:r>
            <a:r>
              <a:rPr lang="zh-TW" altLang="en-US" sz="16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1" lang="en-US" altLang="zh-TW" sz="1600" b="1" u="sng" kern="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kumimoji="1" lang="zh-TW" altLang="en-US" sz="1600" u="sng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輔導</a:t>
            </a:r>
            <a:r>
              <a:rPr kumimoji="1" lang="zh-TW" altLang="en-US" sz="1600" u="sng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重點</a:t>
            </a:r>
            <a:r>
              <a:rPr lang="zh-TW" altLang="en-US" sz="16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：建置鋁擠製程生產</a:t>
            </a:r>
            <a:r>
              <a:rPr lang="zh-TW" altLang="en-US" sz="16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履歷，並</a:t>
            </a: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r>
              <a:rPr lang="zh-TW" altLang="en-US" sz="1600" b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鋁擠製程生產品質</a:t>
            </a:r>
            <a:r>
              <a:rPr lang="en-US" altLang="zh-TW" sz="1600" b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600" b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預測模組</a:t>
            </a: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，協助業者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解決高度人工負荷監控生產參數議題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1" lang="zh-TW" altLang="en-US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" name="流程圖: 替代處理程序 83"/>
          <p:cNvSpPr/>
          <p:nvPr/>
        </p:nvSpPr>
        <p:spPr>
          <a:xfrm>
            <a:off x="74774" y="1835525"/>
            <a:ext cx="398596" cy="1134788"/>
          </a:xfrm>
          <a:prstGeom prst="flowChartAlternateProcess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製程流程</a:t>
            </a:r>
          </a:p>
        </p:txBody>
      </p:sp>
      <p:sp>
        <p:nvSpPr>
          <p:cNvPr id="116" name="圓角矩形 115"/>
          <p:cNvSpPr/>
          <p:nvPr/>
        </p:nvSpPr>
        <p:spPr>
          <a:xfrm>
            <a:off x="68762" y="3084573"/>
            <a:ext cx="404607" cy="913042"/>
          </a:xfrm>
          <a:prstGeom prst="roundRect">
            <a:avLst>
              <a:gd name="adj" fmla="val 8791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600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600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17" name="圓角矩形 116"/>
          <p:cNvSpPr/>
          <p:nvPr/>
        </p:nvSpPr>
        <p:spPr>
          <a:xfrm>
            <a:off x="634022" y="3084573"/>
            <a:ext cx="8377302" cy="865335"/>
          </a:xfrm>
          <a:prstGeom prst="roundRect">
            <a:avLst>
              <a:gd name="adj" fmla="val 4590"/>
            </a:avLst>
          </a:prstGeom>
          <a:noFill/>
          <a:ln w="12700" cap="flat" cmpd="sng" algn="ctr">
            <a:solidFill>
              <a:srgbClr val="EEECE1">
                <a:lumMod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771905" y="3104262"/>
            <a:ext cx="4631889" cy="325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>
              <a:lnSpc>
                <a:spcPts val="2000"/>
              </a:lnSpc>
              <a:buFont typeface="Wingdings" panose="05000000000000000000" pitchFamily="2" charset="2"/>
              <a:buChar char="p"/>
            </a:pPr>
            <a:r>
              <a:rPr lang="en-US" altLang="zh-TW" sz="14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zh-TW" altLang="en-US" sz="1400" b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zh-TW" altLang="en-US" sz="14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en-US" altLang="zh-TW" sz="14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(input)</a:t>
            </a:r>
          </a:p>
        </p:txBody>
      </p:sp>
      <p:sp>
        <p:nvSpPr>
          <p:cNvPr id="119" name="矩形 118"/>
          <p:cNvSpPr/>
          <p:nvPr/>
        </p:nvSpPr>
        <p:spPr>
          <a:xfrm>
            <a:off x="6563073" y="3125746"/>
            <a:ext cx="2400896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>
              <a:lnSpc>
                <a:spcPts val="2000"/>
              </a:lnSpc>
              <a:buFont typeface="Wingdings" panose="05000000000000000000" pitchFamily="2" charset="2"/>
              <a:buChar char="p"/>
            </a:pPr>
            <a:r>
              <a:rPr lang="en-US" altLang="zh-TW" sz="14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模型輸出結果</a:t>
            </a:r>
            <a:r>
              <a:rPr lang="en-US" altLang="zh-TW" sz="14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(output</a:t>
            </a:r>
            <a:r>
              <a:rPr lang="en-US" altLang="zh-TW" sz="14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cxnSp>
        <p:nvCxnSpPr>
          <p:cNvPr id="120" name="直線接點 119"/>
          <p:cNvCxnSpPr/>
          <p:nvPr/>
        </p:nvCxnSpPr>
        <p:spPr bwMode="auto">
          <a:xfrm>
            <a:off x="3429234" y="3101938"/>
            <a:ext cx="0" cy="720000"/>
          </a:xfrm>
          <a:prstGeom prst="line">
            <a:avLst/>
          </a:prstGeom>
          <a:solidFill>
            <a:srgbClr val="4F81BD"/>
          </a:solidFill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21" name="矩形 120"/>
          <p:cNvSpPr/>
          <p:nvPr/>
        </p:nvSpPr>
        <p:spPr>
          <a:xfrm>
            <a:off x="3578941" y="3101938"/>
            <a:ext cx="1888704" cy="325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>
              <a:lnSpc>
                <a:spcPts val="2000"/>
              </a:lnSpc>
              <a:buFont typeface="Wingdings" panose="05000000000000000000" pitchFamily="2" charset="2"/>
              <a:buChar char="p"/>
            </a:pPr>
            <a:r>
              <a:rPr lang="en-US" altLang="zh-TW" sz="14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b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zh-TW" altLang="en-US" sz="14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核心演算法</a:t>
            </a:r>
            <a:endParaRPr lang="en-US" altLang="zh-TW" sz="1400" b="1" u="sng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2" name="直線接點 121"/>
          <p:cNvCxnSpPr/>
          <p:nvPr/>
        </p:nvCxnSpPr>
        <p:spPr bwMode="auto">
          <a:xfrm>
            <a:off x="6217678" y="3145968"/>
            <a:ext cx="0" cy="684000"/>
          </a:xfrm>
          <a:prstGeom prst="line">
            <a:avLst/>
          </a:prstGeom>
          <a:solidFill>
            <a:srgbClr val="4F81BD"/>
          </a:solidFill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23" name="文字方塊 122"/>
          <p:cNvSpPr txBox="1"/>
          <p:nvPr/>
        </p:nvSpPr>
        <p:spPr>
          <a:xfrm>
            <a:off x="782476" y="3356515"/>
            <a:ext cx="249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擠錠溫度、盛錠桶溫度、擠模溫度、主缸油壓</a:t>
            </a:r>
            <a:r>
              <a:rPr lang="zh-TW" altLang="en-US" sz="1600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721785" y="3442585"/>
            <a:ext cx="1679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Forest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709601" y="3462183"/>
            <a:ext cx="2429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擠出品質結果</a:t>
            </a:r>
            <a:r>
              <a:rPr lang="zh-TW" altLang="en-US" sz="16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預測結果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37836" y="4366637"/>
            <a:ext cx="2950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1600" b="1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次級</a:t>
            </a:r>
            <a:r>
              <a:rPr lang="zh-TW" altLang="en-US" sz="16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品佔比高</a:t>
            </a:r>
            <a:endParaRPr lang="en-US" altLang="zh-TW" sz="1600" b="1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無法有效率監控製程溫度參數</a:t>
            </a:r>
          </a:p>
        </p:txBody>
      </p:sp>
      <p:sp>
        <p:nvSpPr>
          <p:cNvPr id="127" name="流程圖: 替代處理程序 63"/>
          <p:cNvSpPr/>
          <p:nvPr/>
        </p:nvSpPr>
        <p:spPr>
          <a:xfrm>
            <a:off x="199379" y="4060526"/>
            <a:ext cx="1067444" cy="348520"/>
          </a:xfrm>
          <a:prstGeom prst="flowChartAlternateProcess">
            <a:avLst/>
          </a:prstGeom>
          <a:solidFill>
            <a:srgbClr val="0070C0"/>
          </a:solidFill>
          <a:ln w="9525" cap="flat" cmpd="sng" algn="ctr">
            <a:solidFill>
              <a:srgbClr val="2F2F8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Before</a:t>
            </a:r>
            <a:endParaRPr kumimoji="0" lang="zh-TW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8" name="流程圖: 替代處理程序 64"/>
          <p:cNvSpPr/>
          <p:nvPr/>
        </p:nvSpPr>
        <p:spPr>
          <a:xfrm>
            <a:off x="2904691" y="4069683"/>
            <a:ext cx="929768" cy="352483"/>
          </a:xfrm>
          <a:prstGeom prst="flowChartAlternateProcess">
            <a:avLst/>
          </a:prstGeom>
          <a:solidFill>
            <a:srgbClr val="0070C0"/>
          </a:solidFill>
          <a:ln w="9525" cap="flat" cmpd="sng" algn="ctr">
            <a:solidFill>
              <a:srgbClr val="2F2F8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After</a:t>
            </a:r>
            <a:endParaRPr kumimoji="0" lang="zh-TW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2843502" y="4466486"/>
            <a:ext cx="24191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導入</a:t>
            </a:r>
            <a:r>
              <a:rPr kumimoji="0" lang="zh-TW" altLang="en-US" sz="16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鋁擠製程生產品質</a:t>
            </a:r>
            <a:r>
              <a:rPr kumimoji="0" lang="en-US" altLang="zh-TW" sz="16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kumimoji="0" lang="zh-TW" altLang="en-US" sz="16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kumimoji="0" lang="zh-TW" altLang="en-US" sz="16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</a:t>
            </a:r>
            <a:r>
              <a: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kumimoji="0" lang="zh-TW" altLang="en-US" sz="16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鋁擠</a:t>
            </a:r>
            <a:r>
              <a:rPr kumimoji="0" lang="zh-TW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製程</a:t>
            </a:r>
            <a:r>
              <a:rPr kumimoji="0" lang="zh-TW" altLang="en-US" sz="16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擠出品質</a:t>
            </a:r>
            <a:r>
              <a:rPr kumimoji="0" lang="zh-TW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優化</a:t>
            </a:r>
            <a:endParaRPr kumimoji="0" lang="zh-TW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0" name="五邊形 129"/>
          <p:cNvSpPr/>
          <p:nvPr/>
        </p:nvSpPr>
        <p:spPr>
          <a:xfrm>
            <a:off x="2447102" y="5474738"/>
            <a:ext cx="335297" cy="862772"/>
          </a:xfrm>
          <a:prstGeom prst="homePlate">
            <a:avLst>
              <a:gd name="adj" fmla="val 42776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導入後</a:t>
            </a:r>
          </a:p>
        </p:txBody>
      </p:sp>
      <p:sp>
        <p:nvSpPr>
          <p:cNvPr id="131" name="圓角矩形 130"/>
          <p:cNvSpPr/>
          <p:nvPr/>
        </p:nvSpPr>
        <p:spPr>
          <a:xfrm>
            <a:off x="6124891" y="4623700"/>
            <a:ext cx="798440" cy="200327"/>
          </a:xfrm>
          <a:prstGeom prst="roundRect">
            <a:avLst>
              <a:gd name="adj" fmla="val 9140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b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7308304" y="4639828"/>
            <a:ext cx="1447210" cy="20624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1" algn="just" eaLnBrk="0" fontAlgn="base" hangingPunct="0">
              <a:lnSpc>
                <a:spcPts val="2600"/>
              </a:lnSpc>
              <a:spcAft>
                <a:spcPct val="0"/>
              </a:spcAft>
              <a:defRPr/>
            </a:pPr>
            <a:r>
              <a:rPr kumimoji="1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建置</a:t>
            </a:r>
            <a:r>
              <a:rPr kumimoji="1" lang="zh-TW" altLang="en-US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鋁擠製程</a:t>
            </a:r>
            <a:r>
              <a:rPr lang="en-US" altLang="zh-TW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品質預測技術</a:t>
            </a:r>
            <a:r>
              <a:rPr kumimoji="1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，結合鋁擠機台業者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發展</a:t>
            </a:r>
            <a:r>
              <a:rPr lang="zh-TW" altLang="en-US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高階</a:t>
            </a:r>
            <a:r>
              <a:rPr lang="zh-TW" altLang="en-US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產品市場</a:t>
            </a:r>
            <a:endParaRPr lang="en-US" altLang="zh-TW" sz="18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" name="圓角矩形 132"/>
          <p:cNvSpPr/>
          <p:nvPr/>
        </p:nvSpPr>
        <p:spPr>
          <a:xfrm>
            <a:off x="5314561" y="4256668"/>
            <a:ext cx="1705711" cy="316134"/>
          </a:xfrm>
          <a:prstGeom prst="roundRect">
            <a:avLst>
              <a:gd name="adj" fmla="val 126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16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預計對</a:t>
            </a:r>
            <a:r>
              <a:rPr kumimoji="1" lang="zh-TW" altLang="en-US" sz="1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廠商效益</a:t>
            </a:r>
          </a:p>
        </p:txBody>
      </p:sp>
      <p:sp>
        <p:nvSpPr>
          <p:cNvPr id="134" name="圓角矩形 133"/>
          <p:cNvSpPr/>
          <p:nvPr/>
        </p:nvSpPr>
        <p:spPr>
          <a:xfrm>
            <a:off x="7308304" y="4264744"/>
            <a:ext cx="1638725" cy="316384"/>
          </a:xfrm>
          <a:prstGeom prst="roundRect">
            <a:avLst>
              <a:gd name="adj" fmla="val 126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16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預計對</a:t>
            </a:r>
            <a:r>
              <a:rPr kumimoji="1" lang="zh-TW" altLang="zh-TW" sz="1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產業</a:t>
            </a:r>
            <a:r>
              <a:rPr kumimoji="1" lang="zh-TW" altLang="en-US" sz="1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效益</a:t>
            </a:r>
          </a:p>
        </p:txBody>
      </p:sp>
      <p:sp>
        <p:nvSpPr>
          <p:cNvPr id="140" name="矩形 139"/>
          <p:cNvSpPr/>
          <p:nvPr/>
        </p:nvSpPr>
        <p:spPr>
          <a:xfrm>
            <a:off x="734254" y="5719340"/>
            <a:ext cx="11865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1200"/>
              </a:spcBef>
              <a:spcAft>
                <a:spcPts val="600"/>
              </a:spcAft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照片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131046" y="4069683"/>
            <a:ext cx="8811052" cy="2692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向右箭號 65"/>
          <p:cNvSpPr/>
          <p:nvPr/>
        </p:nvSpPr>
        <p:spPr>
          <a:xfrm>
            <a:off x="290036" y="2162686"/>
            <a:ext cx="9034634" cy="541457"/>
          </a:xfrm>
          <a:prstGeom prst="rightArrow">
            <a:avLst/>
          </a:prstGeom>
          <a:solidFill>
            <a:srgbClr val="E2E2E2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39368" y="1971662"/>
            <a:ext cx="739872" cy="812186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鋁材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預熱</a:t>
            </a:r>
          </a:p>
        </p:txBody>
      </p:sp>
      <p:sp>
        <p:nvSpPr>
          <p:cNvPr id="68" name="矩形 67"/>
          <p:cNvSpPr/>
          <p:nvPr/>
        </p:nvSpPr>
        <p:spPr>
          <a:xfrm>
            <a:off x="2386466" y="1986451"/>
            <a:ext cx="854647" cy="812186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鋁擠機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模具</a:t>
            </a:r>
            <a:r>
              <a:rPr kumimoji="0"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kumimoji="0"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加熱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401955" y="1971662"/>
            <a:ext cx="739872" cy="812186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鋁錠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裁切</a:t>
            </a:r>
          </a:p>
        </p:txBody>
      </p:sp>
      <p:sp>
        <p:nvSpPr>
          <p:cNvPr id="70" name="矩形 69"/>
          <p:cNvSpPr/>
          <p:nvPr/>
        </p:nvSpPr>
        <p:spPr>
          <a:xfrm>
            <a:off x="4375985" y="1986451"/>
            <a:ext cx="1478090" cy="812186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鋁擠製程</a:t>
            </a:r>
            <a:r>
              <a:rPr kumimoji="0"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kumimoji="0"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順向</a:t>
            </a:r>
            <a:r>
              <a:rPr kumimoji="0"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1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212867" y="1971662"/>
            <a:ext cx="739872" cy="812186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時效</a:t>
            </a:r>
            <a:r>
              <a:rPr kumimoji="0"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爐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432559" y="1986451"/>
            <a:ext cx="739872" cy="812186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鋁錠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入料</a:t>
            </a:r>
          </a:p>
        </p:txBody>
      </p:sp>
      <p:sp>
        <p:nvSpPr>
          <p:cNvPr id="73" name="矩形 72"/>
          <p:cNvSpPr/>
          <p:nvPr/>
        </p:nvSpPr>
        <p:spPr>
          <a:xfrm>
            <a:off x="7310448" y="1974764"/>
            <a:ext cx="739872" cy="812186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裁</a:t>
            </a:r>
            <a:r>
              <a:rPr kumimoji="0" lang="zh-TW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切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216902" y="1991871"/>
            <a:ext cx="739872" cy="802009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拉直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</a:t>
            </a:r>
            <a:r>
              <a:rPr kumimoji="0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出台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noProof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</a:t>
            </a:r>
            <a:r>
              <a:rPr kumimoji="0" lang="zh-TW" altLang="en-US" sz="1400" b="1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冷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圓角矩形 74"/>
          <p:cNvSpPr/>
          <p:nvPr/>
        </p:nvSpPr>
        <p:spPr>
          <a:xfrm>
            <a:off x="3343699" y="1922009"/>
            <a:ext cx="2578330" cy="990272"/>
          </a:xfrm>
          <a:prstGeom prst="roundRect">
            <a:avLst>
              <a:gd name="adj" fmla="val 2874"/>
            </a:avLst>
          </a:prstGeom>
          <a:noFill/>
          <a:ln w="28575">
            <a:solidFill>
              <a:srgbClr val="FF33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/>
          <p:cNvSpPr txBox="1"/>
          <p:nvPr/>
        </p:nvSpPr>
        <p:spPr>
          <a:xfrm>
            <a:off x="3923776" y="156987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本計畫範圍</a:t>
            </a:r>
          </a:p>
        </p:txBody>
      </p:sp>
      <p:pic>
        <p:nvPicPr>
          <p:cNvPr id="77" name="圖片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90" y="4946227"/>
            <a:ext cx="2099588" cy="1453058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463032" y="6399284"/>
            <a:ext cx="1415772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次級品佔比高</a:t>
            </a:r>
            <a:endParaRPr lang="zh-TW" altLang="en-US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2881816" y="6234166"/>
            <a:ext cx="2441694" cy="43088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lvl="0" algn="ctr" defTabSz="90178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鋁碇溫、盛碇筒溫、模溫、主缸油壓</a:t>
            </a:r>
            <a:r>
              <a:rPr kumimoji="0" lang="en-US" altLang="zh-TW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kumimoji="0" lang="en-US" altLang="zh-TW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即時監測平台</a:t>
            </a:r>
          </a:p>
        </p:txBody>
      </p:sp>
      <p:sp>
        <p:nvSpPr>
          <p:cNvPr id="84" name="矩形 83"/>
          <p:cNvSpPr/>
          <p:nvPr/>
        </p:nvSpPr>
        <p:spPr>
          <a:xfrm>
            <a:off x="5450610" y="4741997"/>
            <a:ext cx="1652657" cy="427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3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產能良</a:t>
            </a:r>
            <a:r>
              <a:rPr kumimoji="1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率與效益</a:t>
            </a:r>
            <a:endParaRPr kumimoji="1" lang="zh-TW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293051" y="5176745"/>
            <a:ext cx="1986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提高</a:t>
            </a:r>
            <a:r>
              <a:rPr lang="en-US" altLang="zh-TW" sz="14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</a:t>
            </a:r>
            <a:r>
              <a:rPr lang="zh-TW" altLang="en-US" sz="14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級品佔</a:t>
            </a:r>
            <a:r>
              <a:rPr lang="zh-TW" altLang="en-US" sz="14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比</a:t>
            </a:r>
            <a:r>
              <a:rPr lang="en-US" altLang="zh-TW" sz="14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13</a:t>
            </a:r>
            <a:r>
              <a:rPr kumimoji="1" lang="en-US" altLang="zh-TW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%</a:t>
            </a:r>
            <a:r>
              <a:rPr kumimoji="1" lang="zh-TW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kumimoji="1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1400" b="1" noProof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35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%</a:t>
            </a:r>
            <a:r>
              <a:rPr kumimoji="1" lang="zh-TW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→</a:t>
            </a:r>
            <a:r>
              <a:rPr lang="en-US" altLang="zh-TW" sz="14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48</a:t>
            </a: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%</a:t>
            </a:r>
            <a:r>
              <a:rPr kumimoji="1" lang="en-US" altLang="zh-TW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5749169" y="5161851"/>
            <a:ext cx="1061115" cy="45719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5246270" y="5710765"/>
            <a:ext cx="1986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增加獲利每年約</a:t>
            </a:r>
            <a:r>
              <a:rPr lang="en-US" altLang="zh-TW" sz="14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116</a:t>
            </a:r>
            <a:r>
              <a:rPr lang="zh-TW" altLang="en-US" sz="14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萬</a:t>
            </a:r>
            <a:endParaRPr kumimoji="1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46" y="2615581"/>
            <a:ext cx="663258" cy="387429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9510" y="2611967"/>
            <a:ext cx="641332" cy="423902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1525" y="2700697"/>
            <a:ext cx="655088" cy="398665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4605" y="2636395"/>
            <a:ext cx="673876" cy="459865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8103" y="2578604"/>
            <a:ext cx="981402" cy="59425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3602" y="2718768"/>
            <a:ext cx="509986" cy="36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094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023476A0-ED1E-4AF2-B3F9-4A9EB599D9CE}"/>
              </a:ext>
            </a:extLst>
          </p:cNvPr>
          <p:cNvSpPr txBox="1">
            <a:spLocks noChangeArrowheads="1"/>
          </p:cNvSpPr>
          <p:nvPr/>
        </p:nvSpPr>
        <p:spPr>
          <a:xfrm>
            <a:off x="2188137" y="56559"/>
            <a:ext cx="4967758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計畫基本資料</a:t>
            </a:r>
          </a:p>
        </p:txBody>
      </p:sp>
      <p:sp>
        <p:nvSpPr>
          <p:cNvPr id="14" name="文字方塊 11">
            <a:extLst>
              <a:ext uri="{FF2B5EF4-FFF2-40B4-BE49-F238E27FC236}">
                <a16:creationId xmlns:a16="http://schemas.microsoft.com/office/drawing/2014/main" id="{F12ACEFE-EAD0-4A59-8026-C9FE78267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903" y="597287"/>
            <a:ext cx="845936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計畫名稱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油壓鋁擠成型機製程品質提升計畫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輔導業者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：旺欉鋁業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資本額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:30,000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千元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/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員工人數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:35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110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年營業額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:200,000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千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政府款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1,860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千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籌款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862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千元</a:t>
            </a:r>
            <a:r>
              <a:rPr lang="en-US" altLang="zh-TW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至</a:t>
            </a:r>
            <a:r>
              <a:rPr lang="en-US" altLang="zh-TW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10/30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完整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收取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862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千元</a:t>
            </a:r>
            <a:r>
              <a:rPr lang="en-US" altLang="zh-TW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,100%)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DA741F45-091E-44B0-BC35-FA1E0B319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901" y="1674505"/>
            <a:ext cx="4290091" cy="1906896"/>
          </a:xfrm>
          <a:prstGeom prst="rect">
            <a:avLst/>
          </a:prstGeom>
          <a:ln w="28575"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160424" indent="-160424" algn="just">
              <a:lnSpc>
                <a:spcPct val="150000"/>
              </a:lnSpc>
            </a:pPr>
            <a:r>
              <a:rPr kumimoji="0" lang="zh-TW" altLang="en-US" sz="16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輔導重點</a:t>
            </a:r>
            <a:endParaRPr kumimoji="0" lang="en-US" altLang="zh-TW" sz="16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416235" indent="-416235" algn="just">
              <a:buFont typeface="+mj-lt"/>
              <a:buAutoNum type="arabicPeriod"/>
            </a:pPr>
            <a:r>
              <a:rPr kumimoji="0" lang="zh-TW" altLang="en-US" sz="14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分</a:t>
            </a:r>
            <a:r>
              <a:rPr kumimoji="0" lang="zh-TW" altLang="en-US" sz="14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項</a:t>
            </a:r>
            <a:r>
              <a:rPr kumimoji="0" lang="zh-TW" altLang="en-US" sz="14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一：油壓鋁擠成型機作業製程參數擷取</a:t>
            </a:r>
            <a:r>
              <a:rPr kumimoji="0" lang="zh-TW" altLang="en-US" sz="14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模組</a:t>
            </a:r>
            <a:endParaRPr kumimoji="0" lang="en-US" altLang="zh-TW" sz="14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  <a:defRPr/>
            </a:pPr>
            <a:r>
              <a:rPr lang="zh-TW" altLang="en-US" sz="1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感測器規劃佈建與製程資料蒐集模組</a:t>
            </a:r>
            <a:endParaRPr lang="en-US" altLang="zh-TW" sz="11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  <a:defRPr/>
            </a:pPr>
            <a:r>
              <a:rPr lang="zh-TW" altLang="en-US" sz="1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鋁擠成型生產履歷模組建置</a:t>
            </a:r>
          </a:p>
          <a:p>
            <a:pPr marL="416235" indent="-416235" algn="just">
              <a:buFont typeface="+mj-lt"/>
              <a:buAutoNum type="arabicPeriod"/>
            </a:pPr>
            <a:r>
              <a:rPr lang="zh-TW" altLang="en-US" sz="14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分項</a:t>
            </a:r>
            <a:r>
              <a:rPr lang="zh-TW" altLang="en-US" sz="14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二：鋁擠製程生產品質</a:t>
            </a:r>
            <a:r>
              <a:rPr lang="en-US" altLang="zh-TW" sz="14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AI</a:t>
            </a:r>
            <a:r>
              <a:rPr lang="zh-TW" altLang="en-US" sz="14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預測技術</a:t>
            </a:r>
            <a:endParaRPr lang="en-US" altLang="zh-TW" sz="14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  <a:defRPr/>
            </a:pPr>
            <a:r>
              <a:rPr lang="zh-TW" altLang="en-US" sz="1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鋁擠製程生產品質</a:t>
            </a:r>
            <a:r>
              <a:rPr lang="en-US" altLang="zh-TW" sz="1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AI</a:t>
            </a:r>
            <a:r>
              <a:rPr lang="zh-TW" altLang="en-US" sz="1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預測模組建立</a:t>
            </a:r>
            <a:endParaRPr lang="en-US" altLang="zh-TW" sz="11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  <a:defRPr/>
            </a:pPr>
            <a:r>
              <a:rPr lang="zh-TW" altLang="en-US" sz="1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系統資訊安全</a:t>
            </a:r>
            <a:r>
              <a:rPr lang="zh-TW" altLang="en-US" sz="1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導入</a:t>
            </a:r>
            <a:endParaRPr lang="zh-TW" altLang="en-US" sz="11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90889912-19B8-4C73-9861-FE85E5CFF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1102" y="1674505"/>
            <a:ext cx="4389462" cy="1904760"/>
          </a:xfrm>
          <a:prstGeom prst="rect">
            <a:avLst/>
          </a:prstGeom>
          <a:ln w="28575"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160424" indent="-160424">
              <a:lnSpc>
                <a:spcPct val="150000"/>
              </a:lnSpc>
            </a:pPr>
            <a:r>
              <a:rPr kumimoji="0" lang="zh-TW" altLang="en-US" sz="16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目標規格與驗收規格</a:t>
            </a:r>
            <a:endParaRPr kumimoji="0" lang="en-US" altLang="zh-TW" sz="16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416235" indent="-416235" algn="just">
              <a:buFont typeface="+mj-lt"/>
              <a:buAutoNum type="arabicPeriod"/>
            </a:pPr>
            <a:r>
              <a:rPr lang="zh-TW" altLang="en-US" sz="16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項目一</a:t>
            </a:r>
            <a:endParaRPr lang="en-US" altLang="zh-TW" sz="16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  <a:defRPr/>
            </a:pP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感測資料收集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模組</a:t>
            </a:r>
            <a:endParaRPr lang="en-US" altLang="zh-TW" sz="1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  <a:defRPr/>
            </a:pP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生產履歷模組規格書</a:t>
            </a:r>
          </a:p>
          <a:p>
            <a:pPr marL="416235" indent="-416235" algn="just">
              <a:buFont typeface="+mj-lt"/>
              <a:buAutoNum type="arabicPeriod"/>
            </a:pPr>
            <a:r>
              <a:rPr lang="zh-TW" altLang="en-US" sz="16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項目</a:t>
            </a:r>
            <a:r>
              <a:rPr lang="zh-TW" altLang="en-US" sz="16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二</a:t>
            </a:r>
            <a:endParaRPr lang="en-US" altLang="zh-TW" sz="16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  <a:defRPr/>
            </a:pP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鋁擠製程生產品質</a:t>
            </a:r>
            <a:r>
              <a:rPr lang="en-US" altLang="zh-TW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AI</a:t>
            </a: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預測模組平台</a:t>
            </a:r>
            <a:endParaRPr lang="en-US" altLang="zh-TW" sz="1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  <a:defRPr/>
            </a:pP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系統資訊安全導入</a:t>
            </a:r>
            <a:endParaRPr lang="en-US" altLang="zh-TW" sz="1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/>
          </p:nvPr>
        </p:nvGraphicFramePr>
        <p:xfrm>
          <a:off x="201568" y="3683563"/>
          <a:ext cx="87889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0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9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24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90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47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90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759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908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智慧化層次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聯網化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smtClean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√</a:t>
                      </a:r>
                      <a:endParaRPr lang="zh-TW" altLang="en-US" sz="1800" b="1" kern="1200" dirty="0" smtClean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可視化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smtClean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√</a:t>
                      </a:r>
                      <a:endParaRPr lang="zh-TW" altLang="en-US" sz="1800" b="1" kern="1200" dirty="0" smtClean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透明化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smtClean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√</a:t>
                      </a:r>
                      <a:endParaRPr lang="zh-TW" altLang="en-US" sz="1800" b="1" kern="1200" dirty="0" smtClean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預測化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smtClean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√</a:t>
                      </a:r>
                      <a:endParaRPr lang="zh-TW" altLang="en-US" sz="1800" b="1" kern="1200" dirty="0" smtClean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自適化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流程圖: 替代處理程序 21"/>
          <p:cNvSpPr/>
          <p:nvPr/>
        </p:nvSpPr>
        <p:spPr>
          <a:xfrm>
            <a:off x="65265" y="4165567"/>
            <a:ext cx="408104" cy="2629256"/>
          </a:xfrm>
          <a:prstGeom prst="flowChartAlternateProcess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期中執行</a:t>
            </a:r>
            <a:endParaRPr kumimoji="0" lang="en-US" altLang="zh-TW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重點</a:t>
            </a:r>
            <a:endParaRPr kumimoji="0" lang="en-US" altLang="zh-TW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88817" y="638409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製程資料蒐集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defRPr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可視化系統設計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5836767" y="4117824"/>
            <a:ext cx="3307234" cy="1187537"/>
          </a:xfrm>
          <a:prstGeom prst="roundRect">
            <a:avLst>
              <a:gd name="adj" fmla="val 5281"/>
            </a:avLst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投入模組建置流程資料約</a:t>
            </a:r>
            <a:r>
              <a:rPr lang="en-US" altLang="zh-TW" sz="1400" kern="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2,115,000</a:t>
            </a: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組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資料</a:t>
            </a:r>
            <a:endParaRPr kumimoji="1" lang="en-US" altLang="zh-TW" sz="1400" kern="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以隨機</a:t>
            </a:r>
            <a:r>
              <a:rPr lang="zh-TW" altLang="en-US" sz="1400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森林演算法</a:t>
            </a: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建置</a:t>
            </a:r>
            <a:r>
              <a:rPr lang="zh-TW" altLang="en-US" sz="1400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鋁擠製程生產品質</a:t>
            </a:r>
            <a:r>
              <a:rPr lang="en-US" altLang="zh-TW" sz="1400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模組</a:t>
            </a:r>
            <a:endParaRPr kumimoji="1" lang="en-US" altLang="zh-TW" sz="1400" kern="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1"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模組驗證準確率</a:t>
            </a:r>
            <a:r>
              <a:rPr kumimoji="1" lang="en-US" altLang="zh-TW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80%</a:t>
            </a:r>
            <a:r>
              <a:rPr kumimoji="1"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endParaRPr kumimoji="1" lang="en-US" altLang="zh-TW" sz="1400" kern="0" dirty="0" smtClean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1" lang="en-US" altLang="zh-TW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Field Test</a:t>
            </a:r>
            <a:r>
              <a:rPr kumimoji="1"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實機應用測試準確率達</a:t>
            </a:r>
            <a:r>
              <a:rPr kumimoji="1" lang="en-US" altLang="zh-TW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80%</a:t>
            </a:r>
            <a:r>
              <a:rPr kumimoji="1"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kumimoji="1" lang="en-US" altLang="zh-TW" sz="1400" kern="0" dirty="0" smtClean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endParaRPr lang="zh-TW" altLang="en-US" sz="1400" kern="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zh-TW" sz="1400" kern="0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3215083" y="4165567"/>
            <a:ext cx="2913866" cy="924116"/>
          </a:xfrm>
          <a:prstGeom prst="roundRect">
            <a:avLst>
              <a:gd name="adj" fmla="val 5281"/>
            </a:avLst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ctr" anchorCtr="0">
            <a:noAutofit/>
          </a:bodyPr>
          <a:lstStyle/>
          <a:p>
            <a:pPr marL="95250" indent="-95250">
              <a:buFont typeface="Arial" panose="020B0604020202020204" pitchFamily="34" charset="0"/>
              <a:buChar char="•"/>
              <a:defRPr/>
            </a:pP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完成首階段資料型態分析</a:t>
            </a:r>
            <a:endParaRPr lang="en-US" altLang="zh-TW" sz="1400" kern="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5250" indent="-95250">
              <a:buFont typeface="Arial" panose="020B0604020202020204" pitchFamily="34" charset="0"/>
              <a:buChar char="•"/>
              <a:defRPr/>
            </a:pPr>
            <a:r>
              <a:rPr kumimoji="1"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完成感測器可視化系統</a:t>
            </a:r>
            <a:r>
              <a:rPr kumimoji="1" lang="zh-TW" altLang="en-US" sz="1400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整合</a:t>
            </a:r>
            <a:r>
              <a:rPr kumimoji="1"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  <a:endParaRPr kumimoji="1" lang="en-US" altLang="zh-TW" sz="1400" kern="0" dirty="0" smtClean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5250" indent="-95250">
              <a:buFont typeface="Arial" panose="020B0604020202020204" pitchFamily="34" charset="0"/>
              <a:buChar char="•"/>
              <a:defRPr/>
            </a:pP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完成收集</a:t>
            </a:r>
            <a:r>
              <a:rPr lang="en-US" altLang="zh-TW" sz="1400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417</a:t>
            </a: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</a:t>
            </a:r>
            <a:r>
              <a:rPr lang="zh-TW" altLang="en-US" sz="1400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擠錠</a:t>
            </a: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生產製程資料</a:t>
            </a:r>
            <a:endParaRPr lang="en-US" altLang="zh-TW" sz="1400" kern="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515796" y="4256402"/>
            <a:ext cx="3359709" cy="795853"/>
          </a:xfrm>
          <a:prstGeom prst="roundRect">
            <a:avLst>
              <a:gd name="adj" fmla="val 5281"/>
            </a:avLst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ctr" anchorCtr="0">
            <a:noAutofit/>
          </a:bodyPr>
          <a:lstStyle/>
          <a:p>
            <a:pPr marL="95250" indent="-95250">
              <a:buFont typeface="Arial" panose="020B0604020202020204" pitchFamily="34" charset="0"/>
              <a:buChar char="•"/>
              <a:defRPr/>
            </a:pPr>
            <a:r>
              <a:rPr lang="zh-TW" altLang="en-US" sz="1400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完成感測器規劃佈</a:t>
            </a: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</a:t>
            </a:r>
            <a:endParaRPr lang="en-US" altLang="zh-TW" sz="1400" kern="0" dirty="0" smtClean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5250" indent="-95250">
              <a:buFont typeface="Arial" panose="020B0604020202020204" pitchFamily="34" charset="0"/>
              <a:buChar char="•"/>
              <a:defRPr/>
            </a:pPr>
            <a:r>
              <a:rPr lang="zh-TW" altLang="en-US" sz="1400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製程</a:t>
            </a:r>
            <a:r>
              <a:rPr lang="zh-TW" altLang="en-US" sz="1400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模組建置</a:t>
            </a:r>
            <a:endParaRPr lang="zh-TW" altLang="en-US" sz="1400" kern="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5250" indent="-95250">
              <a:buFont typeface="Arial" panose="020B0604020202020204" pitchFamily="34" charset="0"/>
              <a:buChar char="•"/>
              <a:defRPr/>
            </a:pPr>
            <a:r>
              <a:rPr lang="zh-TW" altLang="en-US" sz="1400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完成鋁擠成型生產履歷模組</a:t>
            </a: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建置</a:t>
            </a:r>
            <a:endParaRPr lang="zh-TW" altLang="en-US" sz="1400" kern="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3" y="5305361"/>
            <a:ext cx="1744100" cy="105692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036" y="5294697"/>
            <a:ext cx="1705679" cy="106758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4"/>
          <a:srcRect l="1565" t="33134" r="5246"/>
          <a:stretch/>
        </p:blipFill>
        <p:spPr>
          <a:xfrm>
            <a:off x="2284047" y="5294698"/>
            <a:ext cx="1884336" cy="108939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5" name="矩形 34"/>
          <p:cNvSpPr/>
          <p:nvPr/>
        </p:nvSpPr>
        <p:spPr>
          <a:xfrm>
            <a:off x="2301127" y="6476425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鋁擠製程生產履歷資料庫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420994" y="640775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鋁擠製程感測數據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即時可視化平台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58260" y="5786474"/>
            <a:ext cx="1386064" cy="94758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93998" y="5676250"/>
            <a:ext cx="1454975" cy="10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178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84784"/>
            <a:ext cx="7416824" cy="5172949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13EA27DB-642A-4E87-B893-2AB07D6205BD}"/>
              </a:ext>
            </a:extLst>
          </p:cNvPr>
          <p:cNvSpPr txBox="1">
            <a:spLocks noChangeArrowheads="1"/>
          </p:cNvSpPr>
          <p:nvPr/>
        </p:nvSpPr>
        <p:spPr>
          <a:xfrm>
            <a:off x="2193162" y="78219"/>
            <a:ext cx="5545138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-KPI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執行現況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5844" name="直線單箭頭接點 4">
            <a:extLst>
              <a:ext uri="{FF2B5EF4-FFF2-40B4-BE49-F238E27FC236}">
                <a16:creationId xmlns:a16="http://schemas.microsoft.com/office/drawing/2014/main" id="{23DD9680-532C-4740-962B-F548EE8444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56880" y="2996952"/>
            <a:ext cx="1463092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45" name="直線單箭頭接點 4">
            <a:extLst>
              <a:ext uri="{FF2B5EF4-FFF2-40B4-BE49-F238E27FC236}">
                <a16:creationId xmlns:a16="http://schemas.microsoft.com/office/drawing/2014/main" id="{6C1CBA9D-3E25-4E81-99F4-86BB7B09BB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7984" y="3501008"/>
            <a:ext cx="1080120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線單箭頭接點 4">
            <a:extLst>
              <a:ext uri="{FF2B5EF4-FFF2-40B4-BE49-F238E27FC236}">
                <a16:creationId xmlns:a16="http://schemas.microsoft.com/office/drawing/2014/main" id="{6C1CBA9D-3E25-4E81-99F4-86BB7B09BB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48064" y="4293096"/>
            <a:ext cx="1152128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線單箭頭接點 4">
            <a:extLst>
              <a:ext uri="{FF2B5EF4-FFF2-40B4-BE49-F238E27FC236}">
                <a16:creationId xmlns:a16="http://schemas.microsoft.com/office/drawing/2014/main" id="{6C1CBA9D-3E25-4E81-99F4-86BB7B09BB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48064" y="5157192"/>
            <a:ext cx="1152128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418064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114300" y="1144588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246063" y="863600"/>
            <a:ext cx="8569325" cy="505528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SzTx/>
              <a:buFontTx/>
              <a:buNone/>
              <a:defRPr/>
            </a:pP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kumimoji="0" lang="en-US" altLang="zh-TW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A1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感測器規劃佈建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與製程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資料蒐集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模組</a:t>
            </a:r>
            <a:r>
              <a:rPr kumimoji="0" lang="en-US" altLang="zh-TW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已完成</a:t>
            </a:r>
            <a:r>
              <a:rPr kumimoji="0" lang="en-US" altLang="zh-TW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zh-TW" altLang="en-US" sz="1800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11"/>
          <p:cNvSpPr txBox="1">
            <a:spLocks noChangeArrowheads="1"/>
          </p:cNvSpPr>
          <p:nvPr/>
        </p:nvSpPr>
        <p:spPr bwMode="auto">
          <a:xfrm>
            <a:off x="124308" y="5958895"/>
            <a:ext cx="18652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5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</a:t>
            </a:r>
            <a:r>
              <a:rPr kumimoji="0" lang="zh-TW" altLang="en-US" sz="105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料專用短波長</a:t>
            </a: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溫度感測器</a:t>
            </a: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規格</a:t>
            </a: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安裝位置</a:t>
            </a:r>
            <a:endParaRPr kumimoji="0" lang="zh-TW" altLang="en-US" sz="105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7789" y="1472075"/>
            <a:ext cx="8135938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388" indent="-179388" eaLnBrk="1" fontAlgn="auto" hangingPunct="1">
              <a:spcAft>
                <a:spcPts val="0"/>
              </a:spcAft>
              <a:buClr>
                <a:srgbClr val="800080"/>
              </a:buClr>
              <a:buFont typeface="Wingdings" panose="05000000000000000000" pitchFamily="2" charset="2"/>
              <a:buNone/>
              <a:defRPr/>
            </a:pPr>
            <a:r>
              <a:rPr lang="en-US" altLang="zh-TW" sz="1400" b="1" u="sng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1.</a:t>
            </a:r>
            <a:r>
              <a:rPr lang="zh-TW" altLang="en-US" sz="1400" b="1" u="sng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完成查核點</a:t>
            </a:r>
            <a:r>
              <a:rPr lang="en-US" altLang="zh-TW" sz="1400" b="1" u="sng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A1</a:t>
            </a:r>
            <a:r>
              <a:rPr lang="zh-TW" altLang="en-US" sz="1400" b="1" u="sng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感測器規劃佈建與製程資料蒐集模組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：由於鋁擠製程需透過</a:t>
            </a:r>
            <a:r>
              <a:rPr lang="en-US" altLang="zh-TW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1800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噸壓力之油壓鋁擠成型機搭配擠壓模具進行擠製，因此在生產過程中影響鋁擠產品主要</a:t>
            </a:r>
            <a:r>
              <a:rPr lang="zh-TW" altLang="en-US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品質</a:t>
            </a:r>
            <a:r>
              <a:rPr lang="zh-TW" altLang="en-US" sz="1400" b="1" u="sng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參數</a:t>
            </a: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為</a:t>
            </a:r>
            <a:r>
              <a:rPr lang="zh-TW" altLang="en-US" sz="1400" kern="1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擠錠溫度、盛錠桶溫度、擠模</a:t>
            </a:r>
            <a:r>
              <a:rPr lang="zh-TW" altLang="en-US" sz="1400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溫度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與</a:t>
            </a:r>
            <a:r>
              <a:rPr lang="zh-TW" altLang="en-US" sz="1400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主</a:t>
            </a:r>
            <a:r>
              <a:rPr lang="zh-TW" altLang="en-US" sz="1400" kern="1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缸</a:t>
            </a:r>
            <a:r>
              <a:rPr lang="zh-TW" altLang="en-US" sz="1400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油壓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，因此針對相關的品質參數需透過相關</a:t>
            </a:r>
            <a:r>
              <a:rPr lang="zh-TW" altLang="en-US" sz="1400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感測器將參數數位數據化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。</a:t>
            </a:r>
            <a:endParaRPr lang="en-US" altLang="zh-TW" sz="1400" kern="1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179388" indent="-179388" eaLnBrk="1" fontAlgn="auto" hangingPunct="1">
              <a:spcAft>
                <a:spcPts val="0"/>
              </a:spcAft>
              <a:buClr>
                <a:srgbClr val="800080"/>
              </a:buClr>
              <a:buFont typeface="Wingdings" panose="05000000000000000000" pitchFamily="2" charset="2"/>
              <a:buNone/>
              <a:defRPr/>
            </a:pPr>
            <a:r>
              <a:rPr lang="en-US" altLang="zh-TW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2.</a:t>
            </a:r>
            <a:r>
              <a:rPr lang="zh-TW" altLang="en-US" sz="1400" b="1" u="sng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各類感測</a:t>
            </a:r>
            <a:r>
              <a:rPr lang="zh-TW" altLang="en-US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器介紹</a:t>
            </a:r>
            <a:endParaRPr lang="en-US" altLang="zh-TW" sz="1400" b="1" u="sng" kern="1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2" name="圖片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80" y="2771358"/>
            <a:ext cx="1526128" cy="706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圖片 14"/>
          <p:cNvPicPr/>
          <p:nvPr/>
        </p:nvPicPr>
        <p:blipFill>
          <a:blip r:embed="rId4"/>
          <a:stretch>
            <a:fillRect/>
          </a:stretch>
        </p:blipFill>
        <p:spPr>
          <a:xfrm>
            <a:off x="267789" y="3519356"/>
            <a:ext cx="1661641" cy="176598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062" y="4723983"/>
            <a:ext cx="1692413" cy="1164624"/>
          </a:xfrm>
          <a:prstGeom prst="rect">
            <a:avLst/>
          </a:prstGeom>
        </p:spPr>
      </p:pic>
      <p:pic>
        <p:nvPicPr>
          <p:cNvPr id="16" name="圖片 15"/>
          <p:cNvPicPr/>
          <p:nvPr/>
        </p:nvPicPr>
        <p:blipFill>
          <a:blip r:embed="rId6"/>
          <a:stretch>
            <a:fillRect/>
          </a:stretch>
        </p:blipFill>
        <p:spPr>
          <a:xfrm>
            <a:off x="3480201" y="4678329"/>
            <a:ext cx="1019791" cy="1248367"/>
          </a:xfrm>
          <a:prstGeom prst="rect">
            <a:avLst/>
          </a:prstGeom>
        </p:spPr>
      </p:pic>
      <p:pic>
        <p:nvPicPr>
          <p:cNvPr id="17" name="圖片 16"/>
          <p:cNvPicPr/>
          <p:nvPr/>
        </p:nvPicPr>
        <p:blipFill>
          <a:blip r:embed="rId7"/>
          <a:stretch>
            <a:fillRect/>
          </a:stretch>
        </p:blipFill>
        <p:spPr>
          <a:xfrm>
            <a:off x="2120754" y="4660181"/>
            <a:ext cx="1359447" cy="1266515"/>
          </a:xfrm>
          <a:prstGeom prst="rect">
            <a:avLst/>
          </a:prstGeom>
        </p:spPr>
      </p:pic>
      <p:pic>
        <p:nvPicPr>
          <p:cNvPr id="18" name="圖片 17"/>
          <p:cNvPicPr/>
          <p:nvPr/>
        </p:nvPicPr>
        <p:blipFill>
          <a:blip r:embed="rId8"/>
          <a:stretch>
            <a:fillRect/>
          </a:stretch>
        </p:blipFill>
        <p:spPr>
          <a:xfrm>
            <a:off x="2136924" y="2702645"/>
            <a:ext cx="1978597" cy="999871"/>
          </a:xfrm>
          <a:prstGeom prst="rect">
            <a:avLst/>
          </a:prstGeom>
        </p:spPr>
      </p:pic>
      <p:pic>
        <p:nvPicPr>
          <p:cNvPr id="19" name="圖片 18"/>
          <p:cNvPicPr/>
          <p:nvPr/>
        </p:nvPicPr>
        <p:blipFill>
          <a:blip r:embed="rId9"/>
          <a:stretch>
            <a:fillRect/>
          </a:stretch>
        </p:blipFill>
        <p:spPr>
          <a:xfrm>
            <a:off x="2115390" y="3702516"/>
            <a:ext cx="2384602" cy="926234"/>
          </a:xfrm>
          <a:prstGeom prst="rect">
            <a:avLst/>
          </a:prstGeom>
        </p:spPr>
      </p:pic>
      <p:pic>
        <p:nvPicPr>
          <p:cNvPr id="22" name="圖片 21"/>
          <p:cNvPicPr/>
          <p:nvPr/>
        </p:nvPicPr>
        <p:blipFill>
          <a:blip r:embed="rId10"/>
          <a:stretch>
            <a:fillRect/>
          </a:stretch>
        </p:blipFill>
        <p:spPr>
          <a:xfrm>
            <a:off x="4566663" y="4765784"/>
            <a:ext cx="1556982" cy="1152372"/>
          </a:xfrm>
          <a:prstGeom prst="rect">
            <a:avLst/>
          </a:prstGeom>
        </p:spPr>
      </p:pic>
      <p:pic>
        <p:nvPicPr>
          <p:cNvPr id="23" name="圖片 22"/>
          <p:cNvPicPr/>
          <p:nvPr/>
        </p:nvPicPr>
        <p:blipFill>
          <a:blip r:embed="rId11"/>
          <a:stretch>
            <a:fillRect/>
          </a:stretch>
        </p:blipFill>
        <p:spPr>
          <a:xfrm>
            <a:off x="4520424" y="2852936"/>
            <a:ext cx="1603221" cy="1484758"/>
          </a:xfrm>
          <a:prstGeom prst="rect">
            <a:avLst/>
          </a:prstGeom>
        </p:spPr>
      </p:pic>
      <p:pic>
        <p:nvPicPr>
          <p:cNvPr id="24" name="圖片 23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76" y="2985902"/>
            <a:ext cx="1083770" cy="1388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圖片 24"/>
          <p:cNvPicPr/>
          <p:nvPr/>
        </p:nvPicPr>
        <p:blipFill>
          <a:blip r:embed="rId13"/>
          <a:stretch>
            <a:fillRect/>
          </a:stretch>
        </p:blipFill>
        <p:spPr>
          <a:xfrm>
            <a:off x="6669052" y="4376858"/>
            <a:ext cx="1989084" cy="1604842"/>
          </a:xfrm>
          <a:prstGeom prst="rect">
            <a:avLst/>
          </a:prstGeom>
        </p:spPr>
      </p:pic>
      <p:pic>
        <p:nvPicPr>
          <p:cNvPr id="26" name="圖片 25"/>
          <p:cNvPicPr/>
          <p:nvPr/>
        </p:nvPicPr>
        <p:blipFill>
          <a:blip r:embed="rId14"/>
          <a:stretch>
            <a:fillRect/>
          </a:stretch>
        </p:blipFill>
        <p:spPr>
          <a:xfrm>
            <a:off x="7290513" y="2985902"/>
            <a:ext cx="1396979" cy="1287504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75" y="4252414"/>
            <a:ext cx="1442843" cy="482229"/>
          </a:xfrm>
          <a:prstGeom prst="rect">
            <a:avLst/>
          </a:prstGeom>
        </p:spPr>
      </p:pic>
      <p:sp>
        <p:nvSpPr>
          <p:cNvPr id="28" name="文字方塊 11"/>
          <p:cNvSpPr txBox="1">
            <a:spLocks noChangeArrowheads="1"/>
          </p:cNvSpPr>
          <p:nvPr/>
        </p:nvSpPr>
        <p:spPr bwMode="auto">
          <a:xfrm>
            <a:off x="2251855" y="5976275"/>
            <a:ext cx="211167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擠模具用長波長溫度感測器</a:t>
            </a: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規格</a:t>
            </a: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安裝位置</a:t>
            </a:r>
            <a:endParaRPr kumimoji="0" lang="zh-TW" altLang="en-US" sz="105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9" name="文字方塊 11"/>
          <p:cNvSpPr txBox="1">
            <a:spLocks noChangeArrowheads="1"/>
          </p:cNvSpPr>
          <p:nvPr/>
        </p:nvSpPr>
        <p:spPr bwMode="auto">
          <a:xfrm>
            <a:off x="4428423" y="5991395"/>
            <a:ext cx="211167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熱電偶</a:t>
            </a: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K-TYPE</a:t>
            </a: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盛錠桶溫度感測器</a:t>
            </a: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規格</a:t>
            </a: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安裝位置</a:t>
            </a:r>
            <a:endParaRPr kumimoji="0" lang="zh-TW" altLang="en-US" sz="105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8060" y="5692577"/>
            <a:ext cx="326111" cy="257960"/>
          </a:xfrm>
          <a:prstGeom prst="rect">
            <a:avLst/>
          </a:prstGeom>
        </p:spPr>
      </p:pic>
      <p:sp>
        <p:nvSpPr>
          <p:cNvPr id="31" name="文字方塊 11"/>
          <p:cNvSpPr txBox="1">
            <a:spLocks noChangeArrowheads="1"/>
          </p:cNvSpPr>
          <p:nvPr/>
        </p:nvSpPr>
        <p:spPr bwMode="auto">
          <a:xfrm>
            <a:off x="6662032" y="6004289"/>
            <a:ext cx="211167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油壓缸壓力感測器</a:t>
            </a: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規格</a:t>
            </a: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安裝位置</a:t>
            </a:r>
            <a:endParaRPr kumimoji="0" lang="zh-TW" altLang="en-US" sz="105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73368" y="2432804"/>
            <a:ext cx="1210588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鋁錠入料溫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474798" y="2428995"/>
            <a:ext cx="1005403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擠模溫度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4772552" y="2441143"/>
            <a:ext cx="1005403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盛錠桶溫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7050175" y="2485391"/>
            <a:ext cx="1210588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油壓缸壓力</a:t>
            </a:r>
          </a:p>
        </p:txBody>
      </p:sp>
    </p:spTree>
    <p:extLst>
      <p:ext uri="{BB962C8B-B14F-4D97-AF65-F5344CB8AC3E}">
        <p14:creationId xmlns:p14="http://schemas.microsoft.com/office/powerpoint/2010/main" val="7377523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216768" y="1121769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246063" y="863600"/>
            <a:ext cx="8569325" cy="505528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SzTx/>
              <a:buNone/>
              <a:defRPr/>
            </a:pP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kumimoji="0" lang="en-US" altLang="zh-TW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A1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感測器規劃佈建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與製程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資料蒐集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模組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已完成</a:t>
            </a:r>
            <a:r>
              <a:rPr kumimoji="0" lang="en-US" altLang="zh-TW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zh-TW" altLang="en-US" sz="18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768" y="1450206"/>
            <a:ext cx="87424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 eaLnBrk="1" fontAlgn="auto" hangingPunct="1">
              <a:spcAft>
                <a:spcPts val="0"/>
              </a:spcAft>
              <a:buClr>
                <a:srgbClr val="800080"/>
              </a:buClr>
              <a:buFont typeface="Wingdings" panose="05000000000000000000" pitchFamily="2" charset="2"/>
              <a:buNone/>
              <a:defRPr/>
            </a:pPr>
            <a:r>
              <a:rPr lang="en-US" altLang="zh-TW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3</a:t>
            </a:r>
            <a:r>
              <a:rPr lang="en-US" altLang="zh-TW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.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完成</a:t>
            </a:r>
            <a:r>
              <a:rPr lang="zh-TW" altLang="en-US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製造</a:t>
            </a:r>
            <a:r>
              <a:rPr lang="zh-TW" altLang="en-US" sz="1400" b="1" u="sng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現場</a:t>
            </a:r>
            <a:r>
              <a:rPr lang="zh-TW" altLang="en-US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即時數據監控頁面</a:t>
            </a:r>
            <a:r>
              <a:rPr lang="en-US" altLang="zh-TW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(</a:t>
            </a:r>
            <a:r>
              <a:rPr lang="zh-TW" altLang="en-US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圖形化顯示</a:t>
            </a:r>
            <a:r>
              <a:rPr lang="en-US" altLang="zh-TW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)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，藉此協助現場生產人員判定數據漂移範圍，提供現場生產人員調整數據參考，提高現場生產參數調整效率。</a:t>
            </a:r>
            <a:endParaRPr lang="en-US" altLang="zh-TW" sz="1400" kern="1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179388" indent="-179388" eaLnBrk="1" fontAlgn="auto" hangingPunct="1">
              <a:spcAft>
                <a:spcPts val="0"/>
              </a:spcAft>
              <a:buClr>
                <a:srgbClr val="800080"/>
              </a:buClr>
              <a:buFont typeface="Wingdings" panose="05000000000000000000" pitchFamily="2" charset="2"/>
              <a:buNone/>
              <a:defRPr/>
            </a:pPr>
            <a:r>
              <a:rPr lang="en-US" altLang="zh-TW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4.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完成</a:t>
            </a:r>
            <a:r>
              <a:rPr lang="zh-TW" altLang="en-US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辦公室</a:t>
            </a:r>
            <a:r>
              <a:rPr lang="zh-TW" altLang="en-US" sz="1400" b="1" u="sng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遠端</a:t>
            </a:r>
            <a:r>
              <a:rPr lang="zh-TW" altLang="en-US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即時數據監控頁面</a:t>
            </a:r>
            <a:r>
              <a:rPr lang="en-US" altLang="zh-TW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(</a:t>
            </a:r>
            <a:r>
              <a:rPr lang="zh-TW" altLang="en-US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波形化顯示</a:t>
            </a:r>
            <a:r>
              <a:rPr lang="en-US" altLang="zh-TW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)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，提供遠端辦公室管理人員及時掌握機台現場生產狀況，提高生產技術管理效率。</a:t>
            </a:r>
            <a:endParaRPr lang="en-US" altLang="zh-TW" sz="1400" kern="1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1" name="圖片 2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440" y="4084751"/>
            <a:ext cx="2067245" cy="15470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95" y="3695968"/>
            <a:ext cx="2135183" cy="1545999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452284" y="2825522"/>
            <a:ext cx="1752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01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場域機台：</a:t>
            </a:r>
            <a:endParaRPr kumimoji="0" lang="en-US" altLang="zh-TW" sz="1600" b="1" i="0" u="sng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01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三和油壓機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鋁擠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0" marR="0" lvl="0" indent="0" algn="l" defTabSz="901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1800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噸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95682" y="5241967"/>
            <a:ext cx="2805576" cy="942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01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381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擠錠</a:t>
            </a:r>
            <a:r>
              <a:rPr kumimoji="0" lang="zh-TW" altLang="en-US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溫度：</a:t>
            </a:r>
            <a:r>
              <a:rPr kumimoji="0" lang="en-US" altLang="zh-TW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480~530</a:t>
            </a:r>
            <a:r>
              <a:rPr kumimoji="0" lang="zh-TW" altLang="en-US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度</a:t>
            </a:r>
            <a:br>
              <a:rPr kumimoji="0" lang="zh-TW" altLang="en-US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r>
              <a:rPr kumimoji="0" lang="zh-TW" altLang="en-US" sz="1381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盛錠桶</a:t>
            </a:r>
            <a:r>
              <a:rPr kumimoji="0" lang="zh-TW" altLang="en-US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溫度： </a:t>
            </a:r>
            <a:r>
              <a:rPr kumimoji="0" lang="en-US" altLang="zh-TW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380~430</a:t>
            </a:r>
            <a:r>
              <a:rPr kumimoji="0" lang="zh-TW" altLang="en-US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度</a:t>
            </a:r>
          </a:p>
          <a:p>
            <a:pPr marL="0" marR="0" lvl="0" indent="0" algn="l" defTabSz="901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381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擠模</a:t>
            </a:r>
            <a:r>
              <a:rPr kumimoji="0" lang="zh-TW" altLang="en-US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溫度：</a:t>
            </a:r>
            <a:r>
              <a:rPr kumimoji="0" lang="en-US" altLang="zh-TW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450</a:t>
            </a:r>
            <a:r>
              <a:rPr kumimoji="0" lang="zh-TW" altLang="en-US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度</a:t>
            </a:r>
            <a:r>
              <a:rPr kumimoji="0" lang="en-US" altLang="zh-TW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~550</a:t>
            </a:r>
            <a:r>
              <a:rPr kumimoji="0" lang="zh-TW" altLang="en-US" sz="1381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度</a:t>
            </a:r>
            <a:r>
              <a:rPr kumimoji="0" lang="en-US" altLang="zh-TW" sz="1381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381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上模時</a:t>
            </a:r>
            <a:r>
              <a:rPr kumimoji="0" lang="en-US" altLang="zh-TW" sz="1381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/>
            </a:r>
            <a:br>
              <a:rPr kumimoji="0" lang="zh-TW" altLang="en-US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r>
              <a:rPr kumimoji="0" lang="zh-TW" altLang="en-US" sz="1381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主缸油壓</a:t>
            </a:r>
            <a:r>
              <a:rPr kumimoji="0" lang="zh-TW" altLang="en-US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：最高</a:t>
            </a:r>
            <a:r>
              <a:rPr kumimoji="0" lang="en-US" altLang="zh-TW" sz="1381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300KG/cm2</a:t>
            </a:r>
            <a:endParaRPr kumimoji="0" lang="zh-TW" altLang="en-US" sz="1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4443740"/>
            <a:ext cx="2875002" cy="20529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560" y="2601133"/>
            <a:ext cx="2819939" cy="1767429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3022344" y="5605704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鋁擠製程資料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蒐集模組架構圖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479" y="2989252"/>
            <a:ext cx="2097206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555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216768" y="1121769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246063" y="863600"/>
            <a:ext cx="8569325" cy="561856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SzTx/>
              <a:buFontTx/>
              <a:buNone/>
              <a:defRPr/>
            </a:pP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kumimoji="0" lang="en-US" altLang="zh-TW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A2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鋁擠成型生產履歷模組建置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已完成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zh-TW" altLang="en-US" sz="18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768" y="1450206"/>
            <a:ext cx="8135938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388" indent="-179388" eaLnBrk="1" fontAlgn="auto" hangingPunct="1">
              <a:spcAft>
                <a:spcPts val="0"/>
              </a:spcAft>
              <a:buClr>
                <a:srgbClr val="800080"/>
              </a:buClr>
              <a:buFont typeface="Wingdings" panose="05000000000000000000" pitchFamily="2" charset="2"/>
              <a:buNone/>
              <a:defRPr/>
            </a:pPr>
            <a:r>
              <a:rPr lang="en-US" altLang="zh-TW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1</a:t>
            </a:r>
            <a:r>
              <a:rPr lang="en-US" altLang="zh-TW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.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完成</a:t>
            </a:r>
            <a:r>
              <a:rPr lang="zh-TW" altLang="en-US" sz="1400" b="1" u="sng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鋁擠錠生產履歷資料庫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，藉由生產履歷資料庫，受輔導業者可觀察每個</a:t>
            </a:r>
            <a:r>
              <a:rPr lang="zh-TW" altLang="en-US" sz="1400" b="1" u="sng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鋁擠碇關鍵生產參數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之</a:t>
            </a:r>
            <a:r>
              <a:rPr lang="zh-TW" altLang="en-US" sz="1400" b="1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最大值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與</a:t>
            </a:r>
            <a:r>
              <a:rPr lang="zh-TW" altLang="en-US" sz="1400" b="1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最小值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，藉由數位化生產參數履歷協助廠內</a:t>
            </a:r>
            <a:r>
              <a:rPr lang="zh-TW" altLang="en-US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生產技術發展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。</a:t>
            </a:r>
            <a:endParaRPr lang="en-US" altLang="zh-TW" sz="1400" kern="1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179388" indent="-179388" eaLnBrk="1" fontAlgn="auto" hangingPunct="1">
              <a:spcAft>
                <a:spcPts val="0"/>
              </a:spcAft>
              <a:buClr>
                <a:srgbClr val="800080"/>
              </a:buClr>
              <a:defRPr/>
            </a:pPr>
            <a:r>
              <a:rPr lang="en-US" altLang="zh-TW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4.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完成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14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產量即時</a:t>
            </a:r>
            <a:r>
              <a:rPr lang="zh-TW" altLang="en-US" sz="14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可視化頁</a:t>
            </a:r>
            <a:r>
              <a:rPr lang="zh-TW" altLang="en-US" sz="14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，藉由資料型態透過計畫協助業者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數位化統計每日生產碇數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，達到數位化統計產能與強化生產管理之效益。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l="1703" t="34123" r="6492"/>
          <a:stretch/>
        </p:blipFill>
        <p:spPr>
          <a:xfrm>
            <a:off x="4653059" y="2207719"/>
            <a:ext cx="3497268" cy="145262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3967316"/>
            <a:ext cx="4960538" cy="227812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43362" y="4047880"/>
            <a:ext cx="1261884" cy="27699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連續數值波型圖</a:t>
            </a:r>
            <a:endParaRPr lang="zh-TW" altLang="en-US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87596" y="3637090"/>
            <a:ext cx="1107996" cy="27699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鋁擠錠資料庫</a:t>
            </a:r>
            <a:endParaRPr lang="zh-TW" altLang="en-US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706975" y="6283468"/>
            <a:ext cx="2031325" cy="27699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感測器數值即時可視化頁面</a:t>
            </a:r>
            <a:endParaRPr lang="zh-TW" altLang="en-US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4043853" y="2352031"/>
            <a:ext cx="504056" cy="1085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右彎箭號 9"/>
          <p:cNvSpPr/>
          <p:nvPr/>
        </p:nvSpPr>
        <p:spPr>
          <a:xfrm flipV="1">
            <a:off x="3131839" y="4207728"/>
            <a:ext cx="594289" cy="92911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35818" y="5170995"/>
            <a:ext cx="2577950" cy="7386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05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波形圖觀察並與業者討論：</a:t>
            </a:r>
            <a:endParaRPr lang="en-US" altLang="zh-TW" sz="1050" b="1" u="sng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</a:t>
            </a:r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連續波</a:t>
            </a:r>
            <a:r>
              <a:rPr lang="zh-TW" altLang="en-US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型窗格資料</a:t>
            </a:r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各類型</a:t>
            </a:r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60Hz)</a:t>
            </a:r>
          </a:p>
          <a:p>
            <a:pPr marL="228600" indent="-228600">
              <a:buAutoNum type="arabicPeriod"/>
            </a:pPr>
            <a:r>
              <a:rPr lang="zh-TW" altLang="en-US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觀察每鋁擠碇生產過程資料變動模式</a:t>
            </a:r>
            <a:endParaRPr lang="en-US" altLang="zh-TW" sz="105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觀察感測器突波異常類</a:t>
            </a:r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型</a:t>
            </a:r>
            <a:endParaRPr lang="en-US" altLang="zh-TW" sz="105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44" y="2574626"/>
            <a:ext cx="2793795" cy="146278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向下箭號 12"/>
          <p:cNvSpPr/>
          <p:nvPr/>
        </p:nvSpPr>
        <p:spPr>
          <a:xfrm>
            <a:off x="1278260" y="4354444"/>
            <a:ext cx="792088" cy="8165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5868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216768" y="1121769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246063" y="863600"/>
            <a:ext cx="8569325" cy="561856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SzTx/>
              <a:buFontTx/>
              <a:buNone/>
              <a:defRPr/>
            </a:pP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kumimoji="0" lang="en-US" altLang="zh-TW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B1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擠製程生產品質</a:t>
            </a:r>
            <a:r>
              <a:rPr kumimoji="0"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預測模組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建置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已完成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zh-TW" altLang="en-US" sz="18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43" name="直線單箭頭接點 223"/>
          <p:cNvCxnSpPr>
            <a:stCxn id="46" idx="3"/>
            <a:endCxn id="113" idx="1"/>
          </p:cNvCxnSpPr>
          <p:nvPr/>
        </p:nvCxnSpPr>
        <p:spPr>
          <a:xfrm flipH="1">
            <a:off x="417405" y="2670969"/>
            <a:ext cx="8400335" cy="1810889"/>
          </a:xfrm>
          <a:prstGeom prst="bentConnector5">
            <a:avLst>
              <a:gd name="adj1" fmla="val -2721"/>
              <a:gd name="adj2" fmla="val 59361"/>
              <a:gd name="adj3" fmla="val 102721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223"/>
          <p:cNvCxnSpPr>
            <a:stCxn id="46" idx="3"/>
            <a:endCxn id="110" idx="0"/>
          </p:cNvCxnSpPr>
          <p:nvPr/>
        </p:nvCxnSpPr>
        <p:spPr>
          <a:xfrm flipH="1">
            <a:off x="7949653" y="2670969"/>
            <a:ext cx="868087" cy="2914582"/>
          </a:xfrm>
          <a:prstGeom prst="bentConnector4">
            <a:avLst>
              <a:gd name="adj1" fmla="val -26334"/>
              <a:gd name="adj2" fmla="val 62511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圓角矩形 44"/>
          <p:cNvSpPr/>
          <p:nvPr/>
        </p:nvSpPr>
        <p:spPr>
          <a:xfrm>
            <a:off x="2120064" y="1362791"/>
            <a:ext cx="4821322" cy="44978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製程資料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251015" y="1941657"/>
            <a:ext cx="8566725" cy="145862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2524439" y="1966113"/>
            <a:ext cx="392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製程資料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前處理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與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特徵轉換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418701" y="2438560"/>
            <a:ext cx="2754878" cy="8880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資料組織化</a:t>
            </a:r>
            <a:endParaRPr kumimoji="0" lang="en-US" altLang="zh-TW" sz="1800" b="1" i="0" u="sng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原始製程資料依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擠錠</a:t>
            </a: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溫度</a:t>
            </a: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、</a:t>
            </a: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主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缸油壓</a:t>
            </a: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變化切分 </a:t>
            </a:r>
            <a:r>
              <a:rPr kumimoji="0" lang="zh-TW" altLang="en-US" sz="1400" b="1" i="0" u="sng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工序資料</a:t>
            </a:r>
            <a:endParaRPr kumimoji="0" lang="en-US" altLang="zh-TW" sz="1400" b="1" i="0" u="sng" strike="noStrike" kern="1200" cap="none" spc="0" normalizeH="0" baseline="0" noProof="0" dirty="0" smtClean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9" name="圓角矩形 48"/>
          <p:cNvSpPr/>
          <p:nvPr/>
        </p:nvSpPr>
        <p:spPr>
          <a:xfrm>
            <a:off x="3392160" y="2438560"/>
            <a:ext cx="2284434" cy="8921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</a:t>
            </a:r>
            <a:r>
              <a:rPr kumimoji="0" lang="zh-TW" altLang="en-US" sz="1800" b="1" u="sng" noProof="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前處理</a:t>
            </a:r>
            <a:endParaRPr kumimoji="0" lang="en-US" altLang="zh-TW" sz="18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對齊</a:t>
            </a:r>
            <a:r>
              <a:rPr kumimoji="0" lang="zh-TW" altLang="en-US" sz="1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分散在</a:t>
            </a:r>
            <a:r>
              <a:rPr kumimoji="0" lang="zh-TW" altLang="en-US" sz="1400" b="0" i="0" u="sng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不同時間</a:t>
            </a: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段的各項特徵資料</a:t>
            </a:r>
            <a:endParaRPr kumimoji="0" lang="en-US" altLang="zh-TW" sz="1400" b="0" i="0" u="none" strike="noStrike" kern="1200" cap="none" spc="0" normalizeH="0" baseline="0" noProof="0" dirty="0" smtClean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5818387" y="2445536"/>
            <a:ext cx="2817991" cy="8851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特徵生成</a:t>
            </a:r>
            <a:endParaRPr kumimoji="0" lang="en-US" altLang="zh-TW" sz="18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16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統計</a:t>
            </a:r>
            <a:r>
              <a:rPr kumimoji="0" lang="zh-TW" altLang="en-US" sz="1400" dirty="0" smtClean="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</a:t>
            </a:r>
            <a:r>
              <a:rPr kumimoji="0" lang="en-US" altLang="zh-TW" sz="1400" dirty="0" smtClean="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sz="1400" dirty="0" smtClean="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最大值、最小值、平均值、偏度、峰度等</a:t>
            </a:r>
            <a:r>
              <a:rPr kumimoji="0" lang="en-US" altLang="zh-TW" sz="1400" dirty="0" smtClean="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kumimoji="0" lang="zh-TW" altLang="en-US" sz="1400" dirty="0" smtClean="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</a:t>
            </a:r>
            <a:r>
              <a:rPr kumimoji="0" lang="en-US" altLang="zh-TW" sz="1400" dirty="0" smtClean="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16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資料縮放標準化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51" name="群組 50"/>
          <p:cNvGrpSpPr/>
          <p:nvPr/>
        </p:nvGrpSpPr>
        <p:grpSpPr>
          <a:xfrm>
            <a:off x="273771" y="3582946"/>
            <a:ext cx="8543969" cy="2945371"/>
            <a:chOff x="200471" y="1691352"/>
            <a:chExt cx="8978244" cy="1578647"/>
          </a:xfrm>
        </p:grpSpPr>
        <p:sp>
          <p:nvSpPr>
            <p:cNvPr id="52" name="圓角矩形 51"/>
            <p:cNvSpPr/>
            <p:nvPr/>
          </p:nvSpPr>
          <p:spPr>
            <a:xfrm>
              <a:off x="200471" y="1691352"/>
              <a:ext cx="8978244" cy="1578647"/>
            </a:xfrm>
            <a:prstGeom prst="round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2957308" y="1708452"/>
              <a:ext cx="3338645" cy="18145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生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產</a:t>
              </a:r>
              <a:r>
                <a:rPr kumimoji="0" lang="zh-TW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品質預測分析模組訓練流程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54" name="圓角矩形 53"/>
          <p:cNvSpPr/>
          <p:nvPr/>
        </p:nvSpPr>
        <p:spPr>
          <a:xfrm>
            <a:off x="2427710" y="4275243"/>
            <a:ext cx="976914" cy="4320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Train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dataset</a:t>
            </a:r>
          </a:p>
        </p:txBody>
      </p:sp>
      <p:sp>
        <p:nvSpPr>
          <p:cNvPr id="55" name="圓角矩形 54"/>
          <p:cNvSpPr/>
          <p:nvPr/>
        </p:nvSpPr>
        <p:spPr>
          <a:xfrm>
            <a:off x="1279696" y="5166981"/>
            <a:ext cx="1148239" cy="4320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Validation dataset</a:t>
            </a:r>
          </a:p>
        </p:txBody>
      </p:sp>
      <p:sp>
        <p:nvSpPr>
          <p:cNvPr id="56" name="圓角矩形 55"/>
          <p:cNvSpPr/>
          <p:nvPr/>
        </p:nvSpPr>
        <p:spPr>
          <a:xfrm>
            <a:off x="347849" y="5150596"/>
            <a:ext cx="851048" cy="4648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Test dataset</a:t>
            </a:r>
          </a:p>
        </p:txBody>
      </p:sp>
      <p:cxnSp>
        <p:nvCxnSpPr>
          <p:cNvPr id="57" name="直線單箭頭接點 56"/>
          <p:cNvCxnSpPr>
            <a:stCxn id="113" idx="3"/>
            <a:endCxn id="54" idx="1"/>
          </p:cNvCxnSpPr>
          <p:nvPr/>
        </p:nvCxnSpPr>
        <p:spPr>
          <a:xfrm>
            <a:off x="2206934" y="4481858"/>
            <a:ext cx="220776" cy="94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102"/>
          <p:cNvCxnSpPr>
            <a:stCxn id="113" idx="2"/>
            <a:endCxn id="56" idx="0"/>
          </p:cNvCxnSpPr>
          <p:nvPr/>
        </p:nvCxnSpPr>
        <p:spPr>
          <a:xfrm rot="5400000">
            <a:off x="903548" y="4741974"/>
            <a:ext cx="278448" cy="53879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102"/>
          <p:cNvCxnSpPr>
            <a:stCxn id="113" idx="2"/>
            <a:endCxn id="55" idx="0"/>
          </p:cNvCxnSpPr>
          <p:nvPr/>
        </p:nvCxnSpPr>
        <p:spPr>
          <a:xfrm rot="16200000" flipH="1">
            <a:off x="1435577" y="4748741"/>
            <a:ext cx="294833" cy="54164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111"/>
          <p:cNvCxnSpPr>
            <a:stCxn id="54" idx="3"/>
            <a:endCxn id="97" idx="1"/>
          </p:cNvCxnSpPr>
          <p:nvPr/>
        </p:nvCxnSpPr>
        <p:spPr>
          <a:xfrm>
            <a:off x="3404624" y="4491267"/>
            <a:ext cx="389833" cy="45870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圓角矩形 96"/>
          <p:cNvSpPr/>
          <p:nvPr/>
        </p:nvSpPr>
        <p:spPr>
          <a:xfrm>
            <a:off x="3794457" y="4091568"/>
            <a:ext cx="2023930" cy="17168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候選機器學習                            </a:t>
            </a:r>
            <a:endParaRPr kumimoji="0" lang="en-US" altLang="zh-TW" sz="1400" b="0" i="0" u="none" strike="noStrike" kern="1200" cap="none" spc="0" normalizeH="0" baseline="0" noProof="0" dirty="0" smtClean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TW" sz="1100" dirty="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</a:t>
            </a:r>
            <a:r>
              <a:rPr kumimoji="0" lang="en-US" altLang="zh-TW" sz="1100" dirty="0" smtClean="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Forest</a:t>
            </a:r>
            <a:endParaRPr kumimoji="0" lang="en-US" altLang="zh-TW" sz="1100" b="0" i="0" u="none" strike="noStrike" kern="1200" cap="none" spc="0" normalizeH="0" baseline="0" noProof="0" dirty="0" smtClean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Naive 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Bayes</a:t>
            </a:r>
            <a:endParaRPr kumimoji="0" lang="zh-TW" altLang="zh-TW" sz="11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Logistic Regression</a:t>
            </a:r>
            <a:endParaRPr kumimoji="0" lang="zh-TW" altLang="zh-TW" sz="11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Decision Tree</a:t>
            </a:r>
            <a:endParaRPr kumimoji="0" lang="zh-TW" altLang="zh-TW" sz="11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Ada-Boosting</a:t>
            </a:r>
            <a:endParaRPr kumimoji="0" lang="zh-TW" altLang="zh-TW" sz="11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Extra-Tree</a:t>
            </a:r>
            <a:endParaRPr kumimoji="0" lang="zh-TW" altLang="zh-TW" sz="11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Gradient Boosting</a:t>
            </a:r>
            <a:endParaRPr kumimoji="0" lang="zh-TW" altLang="zh-TW" sz="11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Support Vector Machine</a:t>
            </a:r>
            <a:endParaRPr kumimoji="0" lang="zh-TW" altLang="zh-TW" sz="11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98" name="直線單箭頭接點 111"/>
          <p:cNvCxnSpPr>
            <a:stCxn id="55" idx="3"/>
            <a:endCxn id="97" idx="1"/>
          </p:cNvCxnSpPr>
          <p:nvPr/>
        </p:nvCxnSpPr>
        <p:spPr>
          <a:xfrm flipV="1">
            <a:off x="2427935" y="4949971"/>
            <a:ext cx="1366522" cy="43303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圓角矩形 98"/>
          <p:cNvSpPr/>
          <p:nvPr/>
        </p:nvSpPr>
        <p:spPr>
          <a:xfrm>
            <a:off x="6074417" y="4631685"/>
            <a:ext cx="1170267" cy="6378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衡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量</a:t>
            </a: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                           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F1-Score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Recall Rate</a:t>
            </a:r>
            <a:endParaRPr kumimoji="0" lang="zh-TW" altLang="zh-TW" sz="1100" b="0" i="0" u="none" strike="noStrike" kern="1200" cap="none" spc="0" normalizeH="0" baseline="0" noProof="0" dirty="0" smtClean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0" name="圓角矩形 99"/>
          <p:cNvSpPr/>
          <p:nvPr/>
        </p:nvSpPr>
        <p:spPr>
          <a:xfrm>
            <a:off x="4191847" y="6034047"/>
            <a:ext cx="1229149" cy="4320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Acceptable model </a:t>
            </a:r>
          </a:p>
        </p:txBody>
      </p:sp>
      <p:cxnSp>
        <p:nvCxnSpPr>
          <p:cNvPr id="101" name="直線單箭頭接點 111"/>
          <p:cNvCxnSpPr>
            <a:stCxn id="56" idx="2"/>
            <a:endCxn id="100" idx="1"/>
          </p:cNvCxnSpPr>
          <p:nvPr/>
        </p:nvCxnSpPr>
        <p:spPr>
          <a:xfrm rot="16200000" flipH="1">
            <a:off x="2165282" y="4223506"/>
            <a:ext cx="634656" cy="341847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11"/>
          <p:cNvCxnSpPr>
            <a:stCxn id="100" idx="3"/>
            <a:endCxn id="99" idx="2"/>
          </p:cNvCxnSpPr>
          <p:nvPr/>
        </p:nvCxnSpPr>
        <p:spPr>
          <a:xfrm flipV="1">
            <a:off x="5420996" y="5269513"/>
            <a:ext cx="1238555" cy="98055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圓角矩形 102"/>
          <p:cNvSpPr/>
          <p:nvPr/>
        </p:nvSpPr>
        <p:spPr>
          <a:xfrm>
            <a:off x="7284777" y="3767267"/>
            <a:ext cx="1359772" cy="4320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Streaming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data</a:t>
            </a:r>
          </a:p>
        </p:txBody>
      </p:sp>
      <p:cxnSp>
        <p:nvCxnSpPr>
          <p:cNvPr id="104" name="直線單箭頭接點 111"/>
          <p:cNvCxnSpPr>
            <a:stCxn id="113" idx="0"/>
            <a:endCxn id="103" idx="1"/>
          </p:cNvCxnSpPr>
          <p:nvPr/>
        </p:nvCxnSpPr>
        <p:spPr>
          <a:xfrm rot="5400000" flipH="1" flipV="1">
            <a:off x="4244335" y="1051127"/>
            <a:ext cx="108277" cy="597260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stCxn id="103" idx="2"/>
            <a:endCxn id="108" idx="0"/>
          </p:cNvCxnSpPr>
          <p:nvPr/>
        </p:nvCxnSpPr>
        <p:spPr>
          <a:xfrm>
            <a:off x="7964663" y="4199315"/>
            <a:ext cx="0" cy="532384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stCxn id="97" idx="2"/>
            <a:endCxn id="100" idx="0"/>
          </p:cNvCxnSpPr>
          <p:nvPr/>
        </p:nvCxnSpPr>
        <p:spPr>
          <a:xfrm>
            <a:off x="4806422" y="5808374"/>
            <a:ext cx="0" cy="22567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stCxn id="97" idx="3"/>
            <a:endCxn id="99" idx="1"/>
          </p:cNvCxnSpPr>
          <p:nvPr/>
        </p:nvCxnSpPr>
        <p:spPr>
          <a:xfrm>
            <a:off x="5818387" y="4949971"/>
            <a:ext cx="256030" cy="62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圓角矩形 107"/>
          <p:cNvSpPr/>
          <p:nvPr/>
        </p:nvSpPr>
        <p:spPr>
          <a:xfrm>
            <a:off x="7439367" y="4731699"/>
            <a:ext cx="1050591" cy="4320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Final model </a:t>
            </a:r>
          </a:p>
        </p:txBody>
      </p:sp>
      <p:cxnSp>
        <p:nvCxnSpPr>
          <p:cNvPr id="109" name="直線單箭頭接點 111"/>
          <p:cNvCxnSpPr>
            <a:stCxn id="99" idx="3"/>
            <a:endCxn id="108" idx="1"/>
          </p:cNvCxnSpPr>
          <p:nvPr/>
        </p:nvCxnSpPr>
        <p:spPr>
          <a:xfrm flipV="1">
            <a:off x="7244684" y="4947723"/>
            <a:ext cx="194683" cy="28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圓角矩形 109"/>
          <p:cNvSpPr/>
          <p:nvPr/>
        </p:nvSpPr>
        <p:spPr>
          <a:xfrm>
            <a:off x="7242465" y="5585551"/>
            <a:ext cx="1414376" cy="482011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使用者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平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                           </a:t>
            </a:r>
            <a:endParaRPr kumimoji="0" lang="en-US" altLang="zh-TW" sz="1600" b="0" i="0" u="none" strike="noStrike" kern="1200" cap="none" spc="0" normalizeH="0" baseline="0" noProof="0" dirty="0" smtClean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11" name="直線單箭頭接點 110"/>
          <p:cNvCxnSpPr>
            <a:stCxn id="108" idx="2"/>
            <a:endCxn id="110" idx="0"/>
          </p:cNvCxnSpPr>
          <p:nvPr/>
        </p:nvCxnSpPr>
        <p:spPr>
          <a:xfrm flipH="1">
            <a:off x="7949653" y="5163747"/>
            <a:ext cx="15010" cy="42180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223"/>
          <p:cNvCxnSpPr>
            <a:stCxn id="45" idx="2"/>
            <a:endCxn id="46" idx="0"/>
          </p:cNvCxnSpPr>
          <p:nvPr/>
        </p:nvCxnSpPr>
        <p:spPr>
          <a:xfrm>
            <a:off x="4530725" y="1812573"/>
            <a:ext cx="3653" cy="12908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圓角矩形 112"/>
          <p:cNvSpPr/>
          <p:nvPr/>
        </p:nvSpPr>
        <p:spPr>
          <a:xfrm>
            <a:off x="417405" y="4091568"/>
            <a:ext cx="1789529" cy="78058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擠錠溫度、盛錠筒溫度、擠模</a:t>
            </a:r>
            <a:r>
              <a:rPr kumimoji="0" lang="zh-TW" altLang="en-US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溫度</a:t>
            </a:r>
            <a:r>
              <a:rPr kumimoji="0" lang="zh-TW" altLang="en-US" sz="1300" b="1">
                <a:solidFill>
                  <a:srgbClr val="FFFFFF"/>
                </a:solidFill>
                <a:latin typeface="Arial"/>
                <a:ea typeface="微軟正黑體"/>
              </a:rPr>
              <a:t>、</a:t>
            </a:r>
            <a:r>
              <a:rPr kumimoji="0" lang="zh-TW" altLang="en-US" sz="13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主</a:t>
            </a:r>
            <a:r>
              <a:rPr kumimoji="0" lang="zh-TW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缸</a:t>
            </a:r>
            <a:r>
              <a:rPr kumimoji="0" lang="zh-TW" altLang="en-US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油壓</a:t>
            </a:r>
            <a:r>
              <a:rPr kumimoji="0" lang="zh-TW" altLang="en-US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</a:t>
            </a:r>
            <a:endParaRPr kumimoji="0" lang="en-US" altLang="zh-TW" sz="13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977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1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2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3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Settings\Administrator\Application Data\Microsoft\Templates\N400.pot</Template>
  <TotalTime>15236</TotalTime>
  <Words>4408</Words>
  <Application>Microsoft Office PowerPoint</Application>
  <PresentationFormat>如螢幕大小 (4:3)</PresentationFormat>
  <Paragraphs>584</Paragraphs>
  <Slides>25</Slides>
  <Notes>14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25</vt:i4>
      </vt:variant>
    </vt:vector>
  </HeadingPairs>
  <TitlesOfParts>
    <vt:vector size="39" baseType="lpstr">
      <vt:lpstr>CG Times</vt:lpstr>
      <vt:lpstr>微软雅黑</vt:lpstr>
      <vt:lpstr>微軟正黑體</vt:lpstr>
      <vt:lpstr>新細明體</vt:lpstr>
      <vt:lpstr>標楷體</vt:lpstr>
      <vt:lpstr>Arial</vt:lpstr>
      <vt:lpstr>Calibri</vt:lpstr>
      <vt:lpstr>Calibri Light</vt:lpstr>
      <vt:lpstr>Times New Roman</vt:lpstr>
      <vt:lpstr>Wingdings</vt:lpstr>
      <vt:lpstr>11_自訂設計</vt:lpstr>
      <vt:lpstr>12_自訂設計</vt:lpstr>
      <vt:lpstr>13_自訂設計</vt:lpstr>
      <vt:lpstr>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ITRI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Novellus Process Parameters</dc:title>
  <dc:creator>Noah</dc:creator>
  <cp:lastModifiedBy>羅紹賢 Shao Hsien Lo</cp:lastModifiedBy>
  <cp:revision>709</cp:revision>
  <cp:lastPrinted>2021-10-14T11:49:31Z</cp:lastPrinted>
  <dcterms:created xsi:type="dcterms:W3CDTF">2003-06-27T01:40:39Z</dcterms:created>
  <dcterms:modified xsi:type="dcterms:W3CDTF">2022-11-04T03:26:27Z</dcterms:modified>
</cp:coreProperties>
</file>